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03" r:id="rId3"/>
    <p:sldId id="304" r:id="rId4"/>
    <p:sldId id="301" r:id="rId5"/>
    <p:sldId id="302" r:id="rId6"/>
    <p:sldId id="283" r:id="rId7"/>
    <p:sldId id="291" r:id="rId8"/>
    <p:sldId id="284" r:id="rId9"/>
    <p:sldId id="285" r:id="rId10"/>
    <p:sldId id="287" r:id="rId11"/>
    <p:sldId id="288" r:id="rId12"/>
    <p:sldId id="293" r:id="rId13"/>
    <p:sldId id="307" r:id="rId14"/>
    <p:sldId id="294" r:id="rId15"/>
    <p:sldId id="296" r:id="rId16"/>
    <p:sldId id="299" r:id="rId17"/>
    <p:sldId id="295" r:id="rId18"/>
    <p:sldId id="300" r:id="rId19"/>
    <p:sldId id="30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guan" initials="w" lastIdx="1" clrIdx="0">
    <p:extLst>
      <p:ext uri="{19B8F6BF-5375-455C-9EA6-DF929625EA0E}">
        <p15:presenceInfo xmlns:p15="http://schemas.microsoft.com/office/powerpoint/2012/main" userId="cfdcfff2deeec5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93" autoAdjust="0"/>
    <p:restoredTop sz="96224" autoAdjust="0"/>
  </p:normalViewPr>
  <p:slideViewPr>
    <p:cSldViewPr>
      <p:cViewPr varScale="1">
        <p:scale>
          <a:sx n="106" d="100"/>
          <a:sy n="106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AD66B-6913-4149-9A40-8515D824D4B4}" type="doc">
      <dgm:prSet loTypeId="urn:microsoft.com/office/officeart/2005/8/layout/radial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03EDB4-2D08-4AB5-956C-4697555C9D6B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dirty="0"/>
            <a:t>Base map</a:t>
          </a:r>
        </a:p>
      </dgm:t>
    </dgm:pt>
    <dgm:pt modelId="{6CDE7040-2B27-4E8A-BE80-0E41D3AD5946}" type="parTrans" cxnId="{B97A978A-930A-4FF2-8539-EE49E9CAFA30}">
      <dgm:prSet/>
      <dgm:spPr/>
      <dgm:t>
        <a:bodyPr/>
        <a:lstStyle/>
        <a:p>
          <a:endParaRPr lang="en-US"/>
        </a:p>
      </dgm:t>
    </dgm:pt>
    <dgm:pt modelId="{76FB51EF-4F23-406A-B546-90BE3128EAE0}" type="sibTrans" cxnId="{B97A978A-930A-4FF2-8539-EE49E9CAFA30}">
      <dgm:prSet/>
      <dgm:spPr/>
      <dgm:t>
        <a:bodyPr/>
        <a:lstStyle/>
        <a:p>
          <a:endParaRPr lang="en-US"/>
        </a:p>
      </dgm:t>
    </dgm:pt>
    <dgm:pt modelId="{18E52176-1056-4CED-A9F7-7451BFE79A77}">
      <dgm:prSet phldrT="[文本]" custT="1"/>
      <dgm:spPr/>
      <dgm:t>
        <a:bodyPr/>
        <a:lstStyle/>
        <a:p>
          <a:r>
            <a:rPr lang="en-US" sz="1400" b="1" dirty="0"/>
            <a:t>Social-media</a:t>
          </a:r>
        </a:p>
      </dgm:t>
    </dgm:pt>
    <dgm:pt modelId="{6F738843-4456-4080-BAC8-FD40D4A66448}" type="parTrans" cxnId="{91A5F0B1-A700-4BAB-9F59-CF3C973A0F3D}">
      <dgm:prSet/>
      <dgm:spPr/>
      <dgm:t>
        <a:bodyPr/>
        <a:lstStyle/>
        <a:p>
          <a:endParaRPr lang="en-US"/>
        </a:p>
      </dgm:t>
    </dgm:pt>
    <dgm:pt modelId="{AE42A2F7-8A85-47CA-A401-588E460BDB0F}" type="sibTrans" cxnId="{91A5F0B1-A700-4BAB-9F59-CF3C973A0F3D}">
      <dgm:prSet/>
      <dgm:spPr/>
      <dgm:t>
        <a:bodyPr/>
        <a:lstStyle/>
        <a:p>
          <a:endParaRPr lang="en-US"/>
        </a:p>
      </dgm:t>
    </dgm:pt>
    <dgm:pt modelId="{5D53BA6E-1D36-437F-AD93-C8083F0F0C4B}">
      <dgm:prSet phldrT="[文本]" custT="1"/>
      <dgm:spPr/>
      <dgm:t>
        <a:bodyPr/>
        <a:lstStyle/>
        <a:p>
          <a:r>
            <a:rPr lang="en-US" sz="1400" b="1" dirty="0"/>
            <a:t>Global News</a:t>
          </a:r>
        </a:p>
      </dgm:t>
    </dgm:pt>
    <dgm:pt modelId="{BC9F7DCB-234C-4E76-8D51-F33F8235E843}" type="parTrans" cxnId="{F2B6B2DF-282D-4387-B33D-C46E85F7F3B5}">
      <dgm:prSet/>
      <dgm:spPr/>
      <dgm:t>
        <a:bodyPr/>
        <a:lstStyle/>
        <a:p>
          <a:endParaRPr lang="en-US"/>
        </a:p>
      </dgm:t>
    </dgm:pt>
    <dgm:pt modelId="{924399FD-D3BE-4E6E-8636-E144392075B0}" type="sibTrans" cxnId="{F2B6B2DF-282D-4387-B33D-C46E85F7F3B5}">
      <dgm:prSet/>
      <dgm:spPr/>
      <dgm:t>
        <a:bodyPr/>
        <a:lstStyle/>
        <a:p>
          <a:endParaRPr lang="en-US"/>
        </a:p>
      </dgm:t>
    </dgm:pt>
    <dgm:pt modelId="{C0D159E2-066C-4A00-B092-ED91BA00C10C}">
      <dgm:prSet phldrT="[文本]" custT="1"/>
      <dgm:spPr/>
      <dgm:t>
        <a:bodyPr lIns="0" rIns="0"/>
        <a:lstStyle/>
        <a:p>
          <a:endParaRPr lang="en-US" sz="1200" dirty="0"/>
        </a:p>
      </dgm:t>
    </dgm:pt>
    <dgm:pt modelId="{8F477664-7311-4E72-9D2A-915B6E4F73B4}" type="parTrans" cxnId="{1274B466-6EA4-4AE6-A443-7920707A86B4}">
      <dgm:prSet/>
      <dgm:spPr/>
      <dgm:t>
        <a:bodyPr/>
        <a:lstStyle/>
        <a:p>
          <a:endParaRPr lang="en-US"/>
        </a:p>
      </dgm:t>
    </dgm:pt>
    <dgm:pt modelId="{698A3DFF-E4C7-42FA-AB28-8A9F490A660F}" type="sibTrans" cxnId="{1274B466-6EA4-4AE6-A443-7920707A86B4}">
      <dgm:prSet/>
      <dgm:spPr/>
      <dgm:t>
        <a:bodyPr/>
        <a:lstStyle/>
        <a:p>
          <a:endParaRPr lang="en-US"/>
        </a:p>
      </dgm:t>
    </dgm:pt>
    <dgm:pt modelId="{F05F68E5-EE05-449F-A34B-ADC91EAFECED}">
      <dgm:prSet phldrT="[文本]" custT="1"/>
      <dgm:spPr/>
      <dgm:t>
        <a:bodyPr lIns="0" rIns="0"/>
        <a:lstStyle/>
        <a:p>
          <a:endParaRPr lang="en-US" sz="1100" b="1" dirty="0"/>
        </a:p>
      </dgm:t>
    </dgm:pt>
    <dgm:pt modelId="{68ECF440-F06C-4C95-8492-3818FB218CE3}" type="parTrans" cxnId="{E9DB2C3B-E2FB-40EF-BBFA-639A21691B57}">
      <dgm:prSet/>
      <dgm:spPr/>
      <dgm:t>
        <a:bodyPr/>
        <a:lstStyle/>
        <a:p>
          <a:endParaRPr lang="en-US"/>
        </a:p>
      </dgm:t>
    </dgm:pt>
    <dgm:pt modelId="{D8AF0416-F530-4E29-8AEF-2E7E241E3598}" type="sibTrans" cxnId="{E9DB2C3B-E2FB-40EF-BBFA-639A21691B57}">
      <dgm:prSet/>
      <dgm:spPr/>
      <dgm:t>
        <a:bodyPr/>
        <a:lstStyle/>
        <a:p>
          <a:endParaRPr lang="en-US"/>
        </a:p>
      </dgm:t>
    </dgm:pt>
    <dgm:pt modelId="{A9A15BD2-052C-4FE2-B965-4755D3D93C44}">
      <dgm:prSet phldrT="[文本]" custT="1"/>
      <dgm:spPr/>
      <dgm:t>
        <a:bodyPr lIns="0" tIns="0" rIns="0" bIns="0"/>
        <a:lstStyle/>
        <a:p>
          <a:endParaRPr lang="en-US" sz="1100" dirty="0"/>
        </a:p>
      </dgm:t>
    </dgm:pt>
    <dgm:pt modelId="{4894C21A-77ED-4F5A-8CFA-3637A5DA5D8B}" type="parTrans" cxnId="{8C0CB539-CCCC-4C25-AE58-B7E0846ADA1C}">
      <dgm:prSet/>
      <dgm:spPr/>
      <dgm:t>
        <a:bodyPr/>
        <a:lstStyle/>
        <a:p>
          <a:endParaRPr lang="en-US"/>
        </a:p>
      </dgm:t>
    </dgm:pt>
    <dgm:pt modelId="{68894FC3-BC56-44C9-B48A-807C8A998AA3}" type="sibTrans" cxnId="{8C0CB539-CCCC-4C25-AE58-B7E0846ADA1C}">
      <dgm:prSet/>
      <dgm:spPr/>
      <dgm:t>
        <a:bodyPr/>
        <a:lstStyle/>
        <a:p>
          <a:endParaRPr lang="en-US"/>
        </a:p>
      </dgm:t>
    </dgm:pt>
    <dgm:pt modelId="{5A7A8FD1-9244-4BCA-B36B-7A501DC94AEA}">
      <dgm:prSet phldrT="[文本]" custT="1"/>
      <dgm:spPr/>
      <dgm:t>
        <a:bodyPr/>
        <a:lstStyle/>
        <a:p>
          <a:r>
            <a:rPr lang="en-US" sz="1200" b="1" dirty="0"/>
            <a:t>Research Articles</a:t>
          </a:r>
        </a:p>
      </dgm:t>
    </dgm:pt>
    <dgm:pt modelId="{3EBFA068-70DD-43D6-9489-CDFD6384B480}" type="parTrans" cxnId="{C919D9E5-F455-40CC-93E9-87F4C59623B5}">
      <dgm:prSet/>
      <dgm:spPr/>
      <dgm:t>
        <a:bodyPr/>
        <a:lstStyle/>
        <a:p>
          <a:endParaRPr lang="en-US"/>
        </a:p>
      </dgm:t>
    </dgm:pt>
    <dgm:pt modelId="{90006AF6-18B4-417B-9576-1E660475E45B}" type="sibTrans" cxnId="{C919D9E5-F455-40CC-93E9-87F4C59623B5}">
      <dgm:prSet/>
      <dgm:spPr/>
      <dgm:t>
        <a:bodyPr/>
        <a:lstStyle/>
        <a:p>
          <a:endParaRPr lang="en-US"/>
        </a:p>
      </dgm:t>
    </dgm:pt>
    <dgm:pt modelId="{1B8FC071-4A7E-4293-8875-F5BD46169F5B}">
      <dgm:prSet phldrT="[文本]" custT="1"/>
      <dgm:spPr/>
      <dgm:t>
        <a:bodyPr/>
        <a:lstStyle/>
        <a:p>
          <a:r>
            <a:rPr lang="en-US" sz="1400" b="1" dirty="0"/>
            <a:t>Climate</a:t>
          </a:r>
        </a:p>
      </dgm:t>
    </dgm:pt>
    <dgm:pt modelId="{5AE7B2B9-0812-4904-81B4-DE0849D15D3F}" type="parTrans" cxnId="{F64B5C36-5954-4651-AFB9-F475C4D276F6}">
      <dgm:prSet/>
      <dgm:spPr/>
      <dgm:t>
        <a:bodyPr/>
        <a:lstStyle/>
        <a:p>
          <a:endParaRPr lang="en-US"/>
        </a:p>
      </dgm:t>
    </dgm:pt>
    <dgm:pt modelId="{2CDA2A84-5291-479E-AAE4-5BBC64AC24FF}" type="sibTrans" cxnId="{F64B5C36-5954-4651-AFB9-F475C4D276F6}">
      <dgm:prSet/>
      <dgm:spPr/>
      <dgm:t>
        <a:bodyPr/>
        <a:lstStyle/>
        <a:p>
          <a:endParaRPr lang="en-US"/>
        </a:p>
      </dgm:t>
    </dgm:pt>
    <dgm:pt modelId="{52823B4D-DA4F-4B46-B813-B00063190403}">
      <dgm:prSet phldrT="[文本]" custT="1"/>
      <dgm:spPr/>
      <dgm:t>
        <a:bodyPr/>
        <a:lstStyle/>
        <a:p>
          <a:r>
            <a:rPr lang="en-US" sz="1400" b="1" dirty="0"/>
            <a:t>Health Facility</a:t>
          </a:r>
        </a:p>
      </dgm:t>
    </dgm:pt>
    <dgm:pt modelId="{A7597269-225D-4656-B145-7F525EEE805F}" type="parTrans" cxnId="{305FD263-5F1B-4555-90A1-F7487849F80B}">
      <dgm:prSet/>
      <dgm:spPr/>
      <dgm:t>
        <a:bodyPr/>
        <a:lstStyle/>
        <a:p>
          <a:endParaRPr lang="en-US"/>
        </a:p>
      </dgm:t>
    </dgm:pt>
    <dgm:pt modelId="{D51206E7-755D-4B21-B06A-5AABCB645044}" type="sibTrans" cxnId="{305FD263-5F1B-4555-90A1-F7487849F80B}">
      <dgm:prSet/>
      <dgm:spPr/>
      <dgm:t>
        <a:bodyPr/>
        <a:lstStyle/>
        <a:p>
          <a:endParaRPr lang="en-US"/>
        </a:p>
      </dgm:t>
    </dgm:pt>
    <dgm:pt modelId="{F276E765-E960-4E2D-A858-8D60694ABD0F}">
      <dgm:prSet custT="1"/>
      <dgm:spPr/>
      <dgm:t>
        <a:bodyPr/>
        <a:lstStyle/>
        <a:p>
          <a:r>
            <a:rPr lang="en-US" sz="1200" b="1" dirty="0"/>
            <a:t>COVID-19 Cases</a:t>
          </a:r>
        </a:p>
      </dgm:t>
    </dgm:pt>
    <dgm:pt modelId="{B41FE2C5-08BB-4EE0-84FF-88598D64D6DB}" type="parTrans" cxnId="{4B9C55EE-1A72-4718-8C0F-4C0D628BDB61}">
      <dgm:prSet/>
      <dgm:spPr/>
      <dgm:t>
        <a:bodyPr/>
        <a:lstStyle/>
        <a:p>
          <a:endParaRPr lang="en-US"/>
        </a:p>
      </dgm:t>
    </dgm:pt>
    <dgm:pt modelId="{B9352491-40B6-4B8E-AD47-62411712E987}" type="sibTrans" cxnId="{4B9C55EE-1A72-4718-8C0F-4C0D628BDB61}">
      <dgm:prSet/>
      <dgm:spPr/>
      <dgm:t>
        <a:bodyPr/>
        <a:lstStyle/>
        <a:p>
          <a:endParaRPr lang="en-US"/>
        </a:p>
      </dgm:t>
    </dgm:pt>
    <dgm:pt modelId="{CB8AE68A-405B-41A6-B40C-704A36B5FE2E}" type="pres">
      <dgm:prSet presAssocID="{687AD66B-6913-4149-9A40-8515D824D4B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F848B0F-215C-40D6-A906-8C6B8AED1EBF}" type="pres">
      <dgm:prSet presAssocID="{E403EDB4-2D08-4AB5-956C-4697555C9D6B}" presName="centerShape" presStyleLbl="node0" presStyleIdx="0" presStyleCnt="1"/>
      <dgm:spPr/>
    </dgm:pt>
    <dgm:pt modelId="{F9FFB7B4-6291-4E89-AF21-DE8348CD8F25}" type="pres">
      <dgm:prSet presAssocID="{6F738843-4456-4080-BAC8-FD40D4A66448}" presName="Name9" presStyleLbl="parChTrans1D2" presStyleIdx="0" presStyleCnt="9"/>
      <dgm:spPr/>
    </dgm:pt>
    <dgm:pt modelId="{EA84F59F-C1BE-4C31-938E-EB8B4ECD59EC}" type="pres">
      <dgm:prSet presAssocID="{6F738843-4456-4080-BAC8-FD40D4A66448}" presName="connTx" presStyleLbl="parChTrans1D2" presStyleIdx="0" presStyleCnt="9"/>
      <dgm:spPr/>
    </dgm:pt>
    <dgm:pt modelId="{9544111B-FD6C-40B6-9BEA-3CE0B1D5B7D0}" type="pres">
      <dgm:prSet presAssocID="{18E52176-1056-4CED-A9F7-7451BFE79A77}" presName="node" presStyleLbl="node1" presStyleIdx="0" presStyleCnt="9">
        <dgm:presLayoutVars>
          <dgm:bulletEnabled val="1"/>
        </dgm:presLayoutVars>
      </dgm:prSet>
      <dgm:spPr/>
    </dgm:pt>
    <dgm:pt modelId="{7298FAC9-B7C7-42D4-BE5F-5F5726F88022}" type="pres">
      <dgm:prSet presAssocID="{BC9F7DCB-234C-4E76-8D51-F33F8235E843}" presName="Name9" presStyleLbl="parChTrans1D2" presStyleIdx="1" presStyleCnt="9"/>
      <dgm:spPr/>
    </dgm:pt>
    <dgm:pt modelId="{ED93A58A-2B30-4FCC-ABFA-A7324B3360E6}" type="pres">
      <dgm:prSet presAssocID="{BC9F7DCB-234C-4E76-8D51-F33F8235E843}" presName="connTx" presStyleLbl="parChTrans1D2" presStyleIdx="1" presStyleCnt="9"/>
      <dgm:spPr/>
    </dgm:pt>
    <dgm:pt modelId="{391BA531-B0D5-4B36-9344-7A361663F6C3}" type="pres">
      <dgm:prSet presAssocID="{5D53BA6E-1D36-437F-AD93-C8083F0F0C4B}" presName="node" presStyleLbl="node1" presStyleIdx="1" presStyleCnt="9">
        <dgm:presLayoutVars>
          <dgm:bulletEnabled val="1"/>
        </dgm:presLayoutVars>
      </dgm:prSet>
      <dgm:spPr/>
    </dgm:pt>
    <dgm:pt modelId="{F6C9FE63-EC22-43DF-B6F5-DBA7D0C47072}" type="pres">
      <dgm:prSet presAssocID="{4894C21A-77ED-4F5A-8CFA-3637A5DA5D8B}" presName="Name9" presStyleLbl="parChTrans1D2" presStyleIdx="2" presStyleCnt="9"/>
      <dgm:spPr/>
    </dgm:pt>
    <dgm:pt modelId="{D653A1F0-7750-4FD6-9410-01A05471888C}" type="pres">
      <dgm:prSet presAssocID="{4894C21A-77ED-4F5A-8CFA-3637A5DA5D8B}" presName="connTx" presStyleLbl="parChTrans1D2" presStyleIdx="2" presStyleCnt="9"/>
      <dgm:spPr/>
    </dgm:pt>
    <dgm:pt modelId="{79EFD956-9EB1-4466-ACD4-8456A0BCA515}" type="pres">
      <dgm:prSet presAssocID="{A9A15BD2-052C-4FE2-B965-4755D3D93C44}" presName="node" presStyleLbl="node1" presStyleIdx="2" presStyleCnt="9">
        <dgm:presLayoutVars>
          <dgm:bulletEnabled val="1"/>
        </dgm:presLayoutVars>
      </dgm:prSet>
      <dgm:spPr/>
    </dgm:pt>
    <dgm:pt modelId="{1D3142EA-8057-4DB0-9A4C-DA3D79562A4C}" type="pres">
      <dgm:prSet presAssocID="{3EBFA068-70DD-43D6-9489-CDFD6384B480}" presName="Name9" presStyleLbl="parChTrans1D2" presStyleIdx="3" presStyleCnt="9"/>
      <dgm:spPr/>
    </dgm:pt>
    <dgm:pt modelId="{3D3DFC62-7334-48F1-B4B7-50267BD70995}" type="pres">
      <dgm:prSet presAssocID="{3EBFA068-70DD-43D6-9489-CDFD6384B480}" presName="connTx" presStyleLbl="parChTrans1D2" presStyleIdx="3" presStyleCnt="9"/>
      <dgm:spPr/>
    </dgm:pt>
    <dgm:pt modelId="{6327FD97-CEB7-4D08-9AA5-F0B0F8E227F9}" type="pres">
      <dgm:prSet presAssocID="{5A7A8FD1-9244-4BCA-B36B-7A501DC94AEA}" presName="node" presStyleLbl="node1" presStyleIdx="3" presStyleCnt="9">
        <dgm:presLayoutVars>
          <dgm:bulletEnabled val="1"/>
        </dgm:presLayoutVars>
      </dgm:prSet>
      <dgm:spPr/>
    </dgm:pt>
    <dgm:pt modelId="{C9B810E8-DF17-4176-A50B-3F9658FCF20E}" type="pres">
      <dgm:prSet presAssocID="{5AE7B2B9-0812-4904-81B4-DE0849D15D3F}" presName="Name9" presStyleLbl="parChTrans1D2" presStyleIdx="4" presStyleCnt="9"/>
      <dgm:spPr/>
    </dgm:pt>
    <dgm:pt modelId="{4DF8A8CE-C3BF-4528-9926-EDC07A521FDC}" type="pres">
      <dgm:prSet presAssocID="{5AE7B2B9-0812-4904-81B4-DE0849D15D3F}" presName="connTx" presStyleLbl="parChTrans1D2" presStyleIdx="4" presStyleCnt="9"/>
      <dgm:spPr/>
    </dgm:pt>
    <dgm:pt modelId="{C660ABA9-6338-4584-AA98-9896C58EB36E}" type="pres">
      <dgm:prSet presAssocID="{1B8FC071-4A7E-4293-8875-F5BD46169F5B}" presName="node" presStyleLbl="node1" presStyleIdx="4" presStyleCnt="9">
        <dgm:presLayoutVars>
          <dgm:bulletEnabled val="1"/>
        </dgm:presLayoutVars>
      </dgm:prSet>
      <dgm:spPr/>
    </dgm:pt>
    <dgm:pt modelId="{2E9AB9F8-E561-4B9F-AC38-D200E0861E0F}" type="pres">
      <dgm:prSet presAssocID="{A7597269-225D-4656-B145-7F525EEE805F}" presName="Name9" presStyleLbl="parChTrans1D2" presStyleIdx="5" presStyleCnt="9"/>
      <dgm:spPr/>
    </dgm:pt>
    <dgm:pt modelId="{B2F8987A-7AD6-40D9-AF50-6DDF356270E7}" type="pres">
      <dgm:prSet presAssocID="{A7597269-225D-4656-B145-7F525EEE805F}" presName="connTx" presStyleLbl="parChTrans1D2" presStyleIdx="5" presStyleCnt="9"/>
      <dgm:spPr/>
    </dgm:pt>
    <dgm:pt modelId="{8BA5DF39-ECF7-412C-BA8C-A07512566A2E}" type="pres">
      <dgm:prSet presAssocID="{52823B4D-DA4F-4B46-B813-B00063190403}" presName="node" presStyleLbl="node1" presStyleIdx="5" presStyleCnt="9">
        <dgm:presLayoutVars>
          <dgm:bulletEnabled val="1"/>
        </dgm:presLayoutVars>
      </dgm:prSet>
      <dgm:spPr/>
    </dgm:pt>
    <dgm:pt modelId="{2EAF49AA-84DB-4C93-8047-7D86017C63CF}" type="pres">
      <dgm:prSet presAssocID="{8F477664-7311-4E72-9D2A-915B6E4F73B4}" presName="Name9" presStyleLbl="parChTrans1D2" presStyleIdx="6" presStyleCnt="9"/>
      <dgm:spPr/>
    </dgm:pt>
    <dgm:pt modelId="{43753A6B-EDE0-4581-8A9E-8AB3AD6267F3}" type="pres">
      <dgm:prSet presAssocID="{8F477664-7311-4E72-9D2A-915B6E4F73B4}" presName="connTx" presStyleLbl="parChTrans1D2" presStyleIdx="6" presStyleCnt="9"/>
      <dgm:spPr/>
    </dgm:pt>
    <dgm:pt modelId="{C71BE75C-B58E-433D-A09B-FC4916991DBA}" type="pres">
      <dgm:prSet presAssocID="{C0D159E2-066C-4A00-B092-ED91BA00C10C}" presName="node" presStyleLbl="node1" presStyleIdx="6" presStyleCnt="9">
        <dgm:presLayoutVars>
          <dgm:bulletEnabled val="1"/>
        </dgm:presLayoutVars>
      </dgm:prSet>
      <dgm:spPr/>
    </dgm:pt>
    <dgm:pt modelId="{228176A6-4923-4F75-9262-13D40766E782}" type="pres">
      <dgm:prSet presAssocID="{68ECF440-F06C-4C95-8492-3818FB218CE3}" presName="Name9" presStyleLbl="parChTrans1D2" presStyleIdx="7" presStyleCnt="9"/>
      <dgm:spPr/>
    </dgm:pt>
    <dgm:pt modelId="{883F710D-E8A5-4FF0-9B3D-9ABE17BDC448}" type="pres">
      <dgm:prSet presAssocID="{68ECF440-F06C-4C95-8492-3818FB218CE3}" presName="connTx" presStyleLbl="parChTrans1D2" presStyleIdx="7" presStyleCnt="9"/>
      <dgm:spPr/>
    </dgm:pt>
    <dgm:pt modelId="{6D3EDA39-4CED-419B-A106-5E5640605AF0}" type="pres">
      <dgm:prSet presAssocID="{F05F68E5-EE05-449F-A34B-ADC91EAFECED}" presName="node" presStyleLbl="node1" presStyleIdx="7" presStyleCnt="9">
        <dgm:presLayoutVars>
          <dgm:bulletEnabled val="1"/>
        </dgm:presLayoutVars>
      </dgm:prSet>
      <dgm:spPr/>
    </dgm:pt>
    <dgm:pt modelId="{9303B1CE-F728-4A98-9C21-882527C7F538}" type="pres">
      <dgm:prSet presAssocID="{B41FE2C5-08BB-4EE0-84FF-88598D64D6DB}" presName="Name9" presStyleLbl="parChTrans1D2" presStyleIdx="8" presStyleCnt="9"/>
      <dgm:spPr/>
    </dgm:pt>
    <dgm:pt modelId="{FD8A9505-B2C2-437D-98E4-BA964FECA6E7}" type="pres">
      <dgm:prSet presAssocID="{B41FE2C5-08BB-4EE0-84FF-88598D64D6DB}" presName="connTx" presStyleLbl="parChTrans1D2" presStyleIdx="8" presStyleCnt="9"/>
      <dgm:spPr/>
    </dgm:pt>
    <dgm:pt modelId="{2C614B1C-4A33-4F28-96B8-14BEF31F3641}" type="pres">
      <dgm:prSet presAssocID="{F276E765-E960-4E2D-A858-8D60694ABD0F}" presName="node" presStyleLbl="node1" presStyleIdx="8" presStyleCnt="9">
        <dgm:presLayoutVars>
          <dgm:bulletEnabled val="1"/>
        </dgm:presLayoutVars>
      </dgm:prSet>
      <dgm:spPr/>
    </dgm:pt>
  </dgm:ptLst>
  <dgm:cxnLst>
    <dgm:cxn modelId="{C1D66A06-382D-41C5-9504-683F0B52E2E9}" type="presOf" srcId="{5A7A8FD1-9244-4BCA-B36B-7A501DC94AEA}" destId="{6327FD97-CEB7-4D08-9AA5-F0B0F8E227F9}" srcOrd="0" destOrd="0" presId="urn:microsoft.com/office/officeart/2005/8/layout/radial1"/>
    <dgm:cxn modelId="{5CD6070F-0EAC-4720-8A04-ADCC99D7CBCE}" type="presOf" srcId="{F05F68E5-EE05-449F-A34B-ADC91EAFECED}" destId="{6D3EDA39-4CED-419B-A106-5E5640605AF0}" srcOrd="0" destOrd="0" presId="urn:microsoft.com/office/officeart/2005/8/layout/radial1"/>
    <dgm:cxn modelId="{9169E319-4569-4AB9-BC8F-D351442A58D0}" type="presOf" srcId="{687AD66B-6913-4149-9A40-8515D824D4B4}" destId="{CB8AE68A-405B-41A6-B40C-704A36B5FE2E}" srcOrd="0" destOrd="0" presId="urn:microsoft.com/office/officeart/2005/8/layout/radial1"/>
    <dgm:cxn modelId="{3AF2B41D-EAB6-4EA5-9493-9812F3666683}" type="presOf" srcId="{18E52176-1056-4CED-A9F7-7451BFE79A77}" destId="{9544111B-FD6C-40B6-9BEA-3CE0B1D5B7D0}" srcOrd="0" destOrd="0" presId="urn:microsoft.com/office/officeart/2005/8/layout/radial1"/>
    <dgm:cxn modelId="{5B740929-7A62-4793-B876-187AEB97B940}" type="presOf" srcId="{4894C21A-77ED-4F5A-8CFA-3637A5DA5D8B}" destId="{F6C9FE63-EC22-43DF-B6F5-DBA7D0C47072}" srcOrd="0" destOrd="0" presId="urn:microsoft.com/office/officeart/2005/8/layout/radial1"/>
    <dgm:cxn modelId="{01B2BE29-6313-49AC-B52F-924D8C37AE40}" type="presOf" srcId="{4894C21A-77ED-4F5A-8CFA-3637A5DA5D8B}" destId="{D653A1F0-7750-4FD6-9410-01A05471888C}" srcOrd="1" destOrd="0" presId="urn:microsoft.com/office/officeart/2005/8/layout/radial1"/>
    <dgm:cxn modelId="{6BAFFC2F-C60C-47FF-8102-92D755BFC824}" type="presOf" srcId="{68ECF440-F06C-4C95-8492-3818FB218CE3}" destId="{228176A6-4923-4F75-9262-13D40766E782}" srcOrd="0" destOrd="0" presId="urn:microsoft.com/office/officeart/2005/8/layout/radial1"/>
    <dgm:cxn modelId="{F64B5C36-5954-4651-AFB9-F475C4D276F6}" srcId="{E403EDB4-2D08-4AB5-956C-4697555C9D6B}" destId="{1B8FC071-4A7E-4293-8875-F5BD46169F5B}" srcOrd="4" destOrd="0" parTransId="{5AE7B2B9-0812-4904-81B4-DE0849D15D3F}" sibTransId="{2CDA2A84-5291-479E-AAE4-5BBC64AC24FF}"/>
    <dgm:cxn modelId="{71DE3F37-3623-4F4A-8E57-0825A1B03B92}" type="presOf" srcId="{C0D159E2-066C-4A00-B092-ED91BA00C10C}" destId="{C71BE75C-B58E-433D-A09B-FC4916991DBA}" srcOrd="0" destOrd="0" presId="urn:microsoft.com/office/officeart/2005/8/layout/radial1"/>
    <dgm:cxn modelId="{8C0CB539-CCCC-4C25-AE58-B7E0846ADA1C}" srcId="{E403EDB4-2D08-4AB5-956C-4697555C9D6B}" destId="{A9A15BD2-052C-4FE2-B965-4755D3D93C44}" srcOrd="2" destOrd="0" parTransId="{4894C21A-77ED-4F5A-8CFA-3637A5DA5D8B}" sibTransId="{68894FC3-BC56-44C9-B48A-807C8A998AA3}"/>
    <dgm:cxn modelId="{E9DB2C3B-E2FB-40EF-BBFA-639A21691B57}" srcId="{E403EDB4-2D08-4AB5-956C-4697555C9D6B}" destId="{F05F68E5-EE05-449F-A34B-ADC91EAFECED}" srcOrd="7" destOrd="0" parTransId="{68ECF440-F06C-4C95-8492-3818FB218CE3}" sibTransId="{D8AF0416-F530-4E29-8AEF-2E7E241E3598}"/>
    <dgm:cxn modelId="{71DC2C40-9709-401C-BDA3-32DB4E589A99}" type="presOf" srcId="{8F477664-7311-4E72-9D2A-915B6E4F73B4}" destId="{43753A6B-EDE0-4581-8A9E-8AB3AD6267F3}" srcOrd="1" destOrd="0" presId="urn:microsoft.com/office/officeart/2005/8/layout/radial1"/>
    <dgm:cxn modelId="{305FD263-5F1B-4555-90A1-F7487849F80B}" srcId="{E403EDB4-2D08-4AB5-956C-4697555C9D6B}" destId="{52823B4D-DA4F-4B46-B813-B00063190403}" srcOrd="5" destOrd="0" parTransId="{A7597269-225D-4656-B145-7F525EEE805F}" sibTransId="{D51206E7-755D-4B21-B06A-5AABCB645044}"/>
    <dgm:cxn modelId="{EFAB5866-6483-4EFD-9482-09141979DD38}" type="presOf" srcId="{6F738843-4456-4080-BAC8-FD40D4A66448}" destId="{EA84F59F-C1BE-4C31-938E-EB8B4ECD59EC}" srcOrd="1" destOrd="0" presId="urn:microsoft.com/office/officeart/2005/8/layout/radial1"/>
    <dgm:cxn modelId="{1274B466-6EA4-4AE6-A443-7920707A86B4}" srcId="{E403EDB4-2D08-4AB5-956C-4697555C9D6B}" destId="{C0D159E2-066C-4A00-B092-ED91BA00C10C}" srcOrd="6" destOrd="0" parTransId="{8F477664-7311-4E72-9D2A-915B6E4F73B4}" sibTransId="{698A3DFF-E4C7-42FA-AB28-8A9F490A660F}"/>
    <dgm:cxn modelId="{4727D666-B606-408A-861B-7612120FA024}" type="presOf" srcId="{5D53BA6E-1D36-437F-AD93-C8083F0F0C4B}" destId="{391BA531-B0D5-4B36-9344-7A361663F6C3}" srcOrd="0" destOrd="0" presId="urn:microsoft.com/office/officeart/2005/8/layout/radial1"/>
    <dgm:cxn modelId="{0412DE47-619A-48E0-AC84-902A7B80305C}" type="presOf" srcId="{6F738843-4456-4080-BAC8-FD40D4A66448}" destId="{F9FFB7B4-6291-4E89-AF21-DE8348CD8F25}" srcOrd="0" destOrd="0" presId="urn:microsoft.com/office/officeart/2005/8/layout/radial1"/>
    <dgm:cxn modelId="{7B2AC350-85DC-4967-BBC8-511B3C31267C}" type="presOf" srcId="{E403EDB4-2D08-4AB5-956C-4697555C9D6B}" destId="{8F848B0F-215C-40D6-A906-8C6B8AED1EBF}" srcOrd="0" destOrd="0" presId="urn:microsoft.com/office/officeart/2005/8/layout/radial1"/>
    <dgm:cxn modelId="{31E0B752-987D-4E60-8C97-95DF909FB8BD}" type="presOf" srcId="{B41FE2C5-08BB-4EE0-84FF-88598D64D6DB}" destId="{FD8A9505-B2C2-437D-98E4-BA964FECA6E7}" srcOrd="1" destOrd="0" presId="urn:microsoft.com/office/officeart/2005/8/layout/radial1"/>
    <dgm:cxn modelId="{B97A978A-930A-4FF2-8539-EE49E9CAFA30}" srcId="{687AD66B-6913-4149-9A40-8515D824D4B4}" destId="{E403EDB4-2D08-4AB5-956C-4697555C9D6B}" srcOrd="0" destOrd="0" parTransId="{6CDE7040-2B27-4E8A-BE80-0E41D3AD5946}" sibTransId="{76FB51EF-4F23-406A-B546-90BE3128EAE0}"/>
    <dgm:cxn modelId="{4B1AD68D-B812-4F50-93E7-639155143348}" type="presOf" srcId="{3EBFA068-70DD-43D6-9489-CDFD6384B480}" destId="{1D3142EA-8057-4DB0-9A4C-DA3D79562A4C}" srcOrd="0" destOrd="0" presId="urn:microsoft.com/office/officeart/2005/8/layout/radial1"/>
    <dgm:cxn modelId="{57524992-8A65-458C-AC66-2429B4CC9FC2}" type="presOf" srcId="{A9A15BD2-052C-4FE2-B965-4755D3D93C44}" destId="{79EFD956-9EB1-4466-ACD4-8456A0BCA515}" srcOrd="0" destOrd="0" presId="urn:microsoft.com/office/officeart/2005/8/layout/radial1"/>
    <dgm:cxn modelId="{ED9E2394-7791-40F0-B5B1-AABC5C4928E6}" type="presOf" srcId="{F276E765-E960-4E2D-A858-8D60694ABD0F}" destId="{2C614B1C-4A33-4F28-96B8-14BEF31F3641}" srcOrd="0" destOrd="0" presId="urn:microsoft.com/office/officeart/2005/8/layout/radial1"/>
    <dgm:cxn modelId="{EFFFCAA3-4759-4C54-914F-95F149F1C311}" type="presOf" srcId="{B41FE2C5-08BB-4EE0-84FF-88598D64D6DB}" destId="{9303B1CE-F728-4A98-9C21-882527C7F538}" srcOrd="0" destOrd="0" presId="urn:microsoft.com/office/officeart/2005/8/layout/radial1"/>
    <dgm:cxn modelId="{69E07AA4-71E3-47E2-A9B0-EDEFD4A89EC2}" type="presOf" srcId="{52823B4D-DA4F-4B46-B813-B00063190403}" destId="{8BA5DF39-ECF7-412C-BA8C-A07512566A2E}" srcOrd="0" destOrd="0" presId="urn:microsoft.com/office/officeart/2005/8/layout/radial1"/>
    <dgm:cxn modelId="{89E5EEA4-8ED3-4B7D-8F6F-C11E23C6F706}" type="presOf" srcId="{5AE7B2B9-0812-4904-81B4-DE0849D15D3F}" destId="{C9B810E8-DF17-4176-A50B-3F9658FCF20E}" srcOrd="0" destOrd="0" presId="urn:microsoft.com/office/officeart/2005/8/layout/radial1"/>
    <dgm:cxn modelId="{3B45C9A9-2F2A-4435-A4B8-9DCE93987BA3}" type="presOf" srcId="{5AE7B2B9-0812-4904-81B4-DE0849D15D3F}" destId="{4DF8A8CE-C3BF-4528-9926-EDC07A521FDC}" srcOrd="1" destOrd="0" presId="urn:microsoft.com/office/officeart/2005/8/layout/radial1"/>
    <dgm:cxn modelId="{AB5EB3AB-0289-41D8-8ECB-A8415916AFCE}" type="presOf" srcId="{BC9F7DCB-234C-4E76-8D51-F33F8235E843}" destId="{ED93A58A-2B30-4FCC-ABFA-A7324B3360E6}" srcOrd="1" destOrd="0" presId="urn:microsoft.com/office/officeart/2005/8/layout/radial1"/>
    <dgm:cxn modelId="{91A5F0B1-A700-4BAB-9F59-CF3C973A0F3D}" srcId="{E403EDB4-2D08-4AB5-956C-4697555C9D6B}" destId="{18E52176-1056-4CED-A9F7-7451BFE79A77}" srcOrd="0" destOrd="0" parTransId="{6F738843-4456-4080-BAC8-FD40D4A66448}" sibTransId="{AE42A2F7-8A85-47CA-A401-588E460BDB0F}"/>
    <dgm:cxn modelId="{DE17ABBF-ED12-4B2F-A749-112B0F955618}" type="presOf" srcId="{8F477664-7311-4E72-9D2A-915B6E4F73B4}" destId="{2EAF49AA-84DB-4C93-8047-7D86017C63CF}" srcOrd="0" destOrd="0" presId="urn:microsoft.com/office/officeart/2005/8/layout/radial1"/>
    <dgm:cxn modelId="{6C0E41DD-9340-416A-9D52-07B4B55C6960}" type="presOf" srcId="{68ECF440-F06C-4C95-8492-3818FB218CE3}" destId="{883F710D-E8A5-4FF0-9B3D-9ABE17BDC448}" srcOrd="1" destOrd="0" presId="urn:microsoft.com/office/officeart/2005/8/layout/radial1"/>
    <dgm:cxn modelId="{B1BF18DE-9CD2-4EAE-9D7F-BE6C46E25B3F}" type="presOf" srcId="{A7597269-225D-4656-B145-7F525EEE805F}" destId="{B2F8987A-7AD6-40D9-AF50-6DDF356270E7}" srcOrd="1" destOrd="0" presId="urn:microsoft.com/office/officeart/2005/8/layout/radial1"/>
    <dgm:cxn modelId="{F2B6B2DF-282D-4387-B33D-C46E85F7F3B5}" srcId="{E403EDB4-2D08-4AB5-956C-4697555C9D6B}" destId="{5D53BA6E-1D36-437F-AD93-C8083F0F0C4B}" srcOrd="1" destOrd="0" parTransId="{BC9F7DCB-234C-4E76-8D51-F33F8235E843}" sibTransId="{924399FD-D3BE-4E6E-8636-E144392075B0}"/>
    <dgm:cxn modelId="{AF9110E2-E4DF-498A-9DC9-8E2FA7D4E9CA}" type="presOf" srcId="{A7597269-225D-4656-B145-7F525EEE805F}" destId="{2E9AB9F8-E561-4B9F-AC38-D200E0861E0F}" srcOrd="0" destOrd="0" presId="urn:microsoft.com/office/officeart/2005/8/layout/radial1"/>
    <dgm:cxn modelId="{C919D9E5-F455-40CC-93E9-87F4C59623B5}" srcId="{E403EDB4-2D08-4AB5-956C-4697555C9D6B}" destId="{5A7A8FD1-9244-4BCA-B36B-7A501DC94AEA}" srcOrd="3" destOrd="0" parTransId="{3EBFA068-70DD-43D6-9489-CDFD6384B480}" sibTransId="{90006AF6-18B4-417B-9576-1E660475E45B}"/>
    <dgm:cxn modelId="{6D9B58EB-053C-43BA-8304-DB16E877F3AC}" type="presOf" srcId="{BC9F7DCB-234C-4E76-8D51-F33F8235E843}" destId="{7298FAC9-B7C7-42D4-BE5F-5F5726F88022}" srcOrd="0" destOrd="0" presId="urn:microsoft.com/office/officeart/2005/8/layout/radial1"/>
    <dgm:cxn modelId="{7003B9EB-1B61-4245-9A59-BDB366EEA558}" type="presOf" srcId="{3EBFA068-70DD-43D6-9489-CDFD6384B480}" destId="{3D3DFC62-7334-48F1-B4B7-50267BD70995}" srcOrd="1" destOrd="0" presId="urn:microsoft.com/office/officeart/2005/8/layout/radial1"/>
    <dgm:cxn modelId="{4B9C55EE-1A72-4718-8C0F-4C0D628BDB61}" srcId="{E403EDB4-2D08-4AB5-956C-4697555C9D6B}" destId="{F276E765-E960-4E2D-A858-8D60694ABD0F}" srcOrd="8" destOrd="0" parTransId="{B41FE2C5-08BB-4EE0-84FF-88598D64D6DB}" sibTransId="{B9352491-40B6-4B8E-AD47-62411712E987}"/>
    <dgm:cxn modelId="{4C01CDFE-A007-4B4E-BD28-7AFE596F9981}" type="presOf" srcId="{1B8FC071-4A7E-4293-8875-F5BD46169F5B}" destId="{C660ABA9-6338-4584-AA98-9896C58EB36E}" srcOrd="0" destOrd="0" presId="urn:microsoft.com/office/officeart/2005/8/layout/radial1"/>
    <dgm:cxn modelId="{B54BB467-3BB6-47AB-A277-1F445A3238BE}" type="presParOf" srcId="{CB8AE68A-405B-41A6-B40C-704A36B5FE2E}" destId="{8F848B0F-215C-40D6-A906-8C6B8AED1EBF}" srcOrd="0" destOrd="0" presId="urn:microsoft.com/office/officeart/2005/8/layout/radial1"/>
    <dgm:cxn modelId="{E37BEA5B-E15E-43CE-A6F8-0BAC83588BFC}" type="presParOf" srcId="{CB8AE68A-405B-41A6-B40C-704A36B5FE2E}" destId="{F9FFB7B4-6291-4E89-AF21-DE8348CD8F25}" srcOrd="1" destOrd="0" presId="urn:microsoft.com/office/officeart/2005/8/layout/radial1"/>
    <dgm:cxn modelId="{AEA7BE78-1FD2-48E7-AD77-0E89F9B22A9E}" type="presParOf" srcId="{F9FFB7B4-6291-4E89-AF21-DE8348CD8F25}" destId="{EA84F59F-C1BE-4C31-938E-EB8B4ECD59EC}" srcOrd="0" destOrd="0" presId="urn:microsoft.com/office/officeart/2005/8/layout/radial1"/>
    <dgm:cxn modelId="{75EEB25A-D78A-4D7D-BD50-1AFC2FFF9A8A}" type="presParOf" srcId="{CB8AE68A-405B-41A6-B40C-704A36B5FE2E}" destId="{9544111B-FD6C-40B6-9BEA-3CE0B1D5B7D0}" srcOrd="2" destOrd="0" presId="urn:microsoft.com/office/officeart/2005/8/layout/radial1"/>
    <dgm:cxn modelId="{9DE446F8-FBFA-4EFF-AA87-965A8D62F435}" type="presParOf" srcId="{CB8AE68A-405B-41A6-B40C-704A36B5FE2E}" destId="{7298FAC9-B7C7-42D4-BE5F-5F5726F88022}" srcOrd="3" destOrd="0" presId="urn:microsoft.com/office/officeart/2005/8/layout/radial1"/>
    <dgm:cxn modelId="{92A3903E-7389-497E-B382-10257008564B}" type="presParOf" srcId="{7298FAC9-B7C7-42D4-BE5F-5F5726F88022}" destId="{ED93A58A-2B30-4FCC-ABFA-A7324B3360E6}" srcOrd="0" destOrd="0" presId="urn:microsoft.com/office/officeart/2005/8/layout/radial1"/>
    <dgm:cxn modelId="{0E7C8990-311C-4741-BBE0-983D4FBA3D63}" type="presParOf" srcId="{CB8AE68A-405B-41A6-B40C-704A36B5FE2E}" destId="{391BA531-B0D5-4B36-9344-7A361663F6C3}" srcOrd="4" destOrd="0" presId="urn:microsoft.com/office/officeart/2005/8/layout/radial1"/>
    <dgm:cxn modelId="{9B0613F2-4173-4E93-A12D-5F6F765F03D6}" type="presParOf" srcId="{CB8AE68A-405B-41A6-B40C-704A36B5FE2E}" destId="{F6C9FE63-EC22-43DF-B6F5-DBA7D0C47072}" srcOrd="5" destOrd="0" presId="urn:microsoft.com/office/officeart/2005/8/layout/radial1"/>
    <dgm:cxn modelId="{29A00C69-D58A-474F-B1EC-6BDC306E3634}" type="presParOf" srcId="{F6C9FE63-EC22-43DF-B6F5-DBA7D0C47072}" destId="{D653A1F0-7750-4FD6-9410-01A05471888C}" srcOrd="0" destOrd="0" presId="urn:microsoft.com/office/officeart/2005/8/layout/radial1"/>
    <dgm:cxn modelId="{9187DE0B-AB2E-4C1E-96DF-F8B7E795B15C}" type="presParOf" srcId="{CB8AE68A-405B-41A6-B40C-704A36B5FE2E}" destId="{79EFD956-9EB1-4466-ACD4-8456A0BCA515}" srcOrd="6" destOrd="0" presId="urn:microsoft.com/office/officeart/2005/8/layout/radial1"/>
    <dgm:cxn modelId="{1E8A8031-B4FA-4BD7-AD79-2FF61F8C6BB1}" type="presParOf" srcId="{CB8AE68A-405B-41A6-B40C-704A36B5FE2E}" destId="{1D3142EA-8057-4DB0-9A4C-DA3D79562A4C}" srcOrd="7" destOrd="0" presId="urn:microsoft.com/office/officeart/2005/8/layout/radial1"/>
    <dgm:cxn modelId="{6E5DC710-14DF-48FE-81F0-8560FF10D49F}" type="presParOf" srcId="{1D3142EA-8057-4DB0-9A4C-DA3D79562A4C}" destId="{3D3DFC62-7334-48F1-B4B7-50267BD70995}" srcOrd="0" destOrd="0" presId="urn:microsoft.com/office/officeart/2005/8/layout/radial1"/>
    <dgm:cxn modelId="{FF96F88D-D39E-477D-84D2-CF20297BAFFA}" type="presParOf" srcId="{CB8AE68A-405B-41A6-B40C-704A36B5FE2E}" destId="{6327FD97-CEB7-4D08-9AA5-F0B0F8E227F9}" srcOrd="8" destOrd="0" presId="urn:microsoft.com/office/officeart/2005/8/layout/radial1"/>
    <dgm:cxn modelId="{53DA1FE2-FCF0-4C69-862D-B1E8A55FF87D}" type="presParOf" srcId="{CB8AE68A-405B-41A6-B40C-704A36B5FE2E}" destId="{C9B810E8-DF17-4176-A50B-3F9658FCF20E}" srcOrd="9" destOrd="0" presId="urn:microsoft.com/office/officeart/2005/8/layout/radial1"/>
    <dgm:cxn modelId="{77C573A0-2E50-4032-A8E7-A41BB38D31C7}" type="presParOf" srcId="{C9B810E8-DF17-4176-A50B-3F9658FCF20E}" destId="{4DF8A8CE-C3BF-4528-9926-EDC07A521FDC}" srcOrd="0" destOrd="0" presId="urn:microsoft.com/office/officeart/2005/8/layout/radial1"/>
    <dgm:cxn modelId="{AF343FE4-FE9A-47E5-9B14-5E067BA3E8CF}" type="presParOf" srcId="{CB8AE68A-405B-41A6-B40C-704A36B5FE2E}" destId="{C660ABA9-6338-4584-AA98-9896C58EB36E}" srcOrd="10" destOrd="0" presId="urn:microsoft.com/office/officeart/2005/8/layout/radial1"/>
    <dgm:cxn modelId="{E1094B21-18BB-431C-9A27-678E69B937DB}" type="presParOf" srcId="{CB8AE68A-405B-41A6-B40C-704A36B5FE2E}" destId="{2E9AB9F8-E561-4B9F-AC38-D200E0861E0F}" srcOrd="11" destOrd="0" presId="urn:microsoft.com/office/officeart/2005/8/layout/radial1"/>
    <dgm:cxn modelId="{5D6F4480-AFAE-412B-929E-FA0ED2FA5511}" type="presParOf" srcId="{2E9AB9F8-E561-4B9F-AC38-D200E0861E0F}" destId="{B2F8987A-7AD6-40D9-AF50-6DDF356270E7}" srcOrd="0" destOrd="0" presId="urn:microsoft.com/office/officeart/2005/8/layout/radial1"/>
    <dgm:cxn modelId="{1E580B44-8F79-45DD-BD00-0080A595F2E2}" type="presParOf" srcId="{CB8AE68A-405B-41A6-B40C-704A36B5FE2E}" destId="{8BA5DF39-ECF7-412C-BA8C-A07512566A2E}" srcOrd="12" destOrd="0" presId="urn:microsoft.com/office/officeart/2005/8/layout/radial1"/>
    <dgm:cxn modelId="{E1F910D0-AB10-45B9-A42A-48A10F8FE8EC}" type="presParOf" srcId="{CB8AE68A-405B-41A6-B40C-704A36B5FE2E}" destId="{2EAF49AA-84DB-4C93-8047-7D86017C63CF}" srcOrd="13" destOrd="0" presId="urn:microsoft.com/office/officeart/2005/8/layout/radial1"/>
    <dgm:cxn modelId="{009FA162-4E8D-472F-926B-47CC33DD6757}" type="presParOf" srcId="{2EAF49AA-84DB-4C93-8047-7D86017C63CF}" destId="{43753A6B-EDE0-4581-8A9E-8AB3AD6267F3}" srcOrd="0" destOrd="0" presId="urn:microsoft.com/office/officeart/2005/8/layout/radial1"/>
    <dgm:cxn modelId="{65EE2CE3-2088-42C5-929E-C2E648D39561}" type="presParOf" srcId="{CB8AE68A-405B-41A6-B40C-704A36B5FE2E}" destId="{C71BE75C-B58E-433D-A09B-FC4916991DBA}" srcOrd="14" destOrd="0" presId="urn:microsoft.com/office/officeart/2005/8/layout/radial1"/>
    <dgm:cxn modelId="{34050488-5E93-41A2-8DF2-4DBA8CBCAC80}" type="presParOf" srcId="{CB8AE68A-405B-41A6-B40C-704A36B5FE2E}" destId="{228176A6-4923-4F75-9262-13D40766E782}" srcOrd="15" destOrd="0" presId="urn:microsoft.com/office/officeart/2005/8/layout/radial1"/>
    <dgm:cxn modelId="{CB889C8B-90FA-4304-A727-C7222E8E4CA1}" type="presParOf" srcId="{228176A6-4923-4F75-9262-13D40766E782}" destId="{883F710D-E8A5-4FF0-9B3D-9ABE17BDC448}" srcOrd="0" destOrd="0" presId="urn:microsoft.com/office/officeart/2005/8/layout/radial1"/>
    <dgm:cxn modelId="{61913A16-E18F-4853-A76E-83895E7AB459}" type="presParOf" srcId="{CB8AE68A-405B-41A6-B40C-704A36B5FE2E}" destId="{6D3EDA39-4CED-419B-A106-5E5640605AF0}" srcOrd="16" destOrd="0" presId="urn:microsoft.com/office/officeart/2005/8/layout/radial1"/>
    <dgm:cxn modelId="{E5D4C79A-5BC5-4814-96CC-B39FA7A2DD05}" type="presParOf" srcId="{CB8AE68A-405B-41A6-B40C-704A36B5FE2E}" destId="{9303B1CE-F728-4A98-9C21-882527C7F538}" srcOrd="17" destOrd="0" presId="urn:microsoft.com/office/officeart/2005/8/layout/radial1"/>
    <dgm:cxn modelId="{47C23263-06CA-4851-8829-F3BA92FE3E50}" type="presParOf" srcId="{9303B1CE-F728-4A98-9C21-882527C7F538}" destId="{FD8A9505-B2C2-437D-98E4-BA964FECA6E7}" srcOrd="0" destOrd="0" presId="urn:microsoft.com/office/officeart/2005/8/layout/radial1"/>
    <dgm:cxn modelId="{29E20D6D-F53E-40E2-AF63-7E29857B0F33}" type="presParOf" srcId="{CB8AE68A-405B-41A6-B40C-704A36B5FE2E}" destId="{2C614B1C-4A33-4F28-96B8-14BEF31F3641}" srcOrd="1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48B0F-215C-40D6-A906-8C6B8AED1EBF}">
      <dsp:nvSpPr>
        <dsp:cNvPr id="0" name=""/>
        <dsp:cNvSpPr/>
      </dsp:nvSpPr>
      <dsp:spPr>
        <a:xfrm>
          <a:off x="1777119" y="1648936"/>
          <a:ext cx="865361" cy="865361"/>
        </a:xfrm>
        <a:prstGeom prst="ellipse">
          <a:avLst/>
        </a:prstGeom>
        <a:solidFill>
          <a:schemeClr val="accent5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Base map</a:t>
          </a:r>
        </a:p>
      </dsp:txBody>
      <dsp:txXfrm>
        <a:off x="1903848" y="1775665"/>
        <a:ext cx="611903" cy="611903"/>
      </dsp:txXfrm>
    </dsp:sp>
    <dsp:sp modelId="{F9FFB7B4-6291-4E89-AF21-DE8348CD8F25}">
      <dsp:nvSpPr>
        <dsp:cNvPr id="0" name=""/>
        <dsp:cNvSpPr/>
      </dsp:nvSpPr>
      <dsp:spPr>
        <a:xfrm rot="16200000">
          <a:off x="1819743" y="1241257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0297" y="1239377"/>
        <a:ext cx="39005" cy="39005"/>
      </dsp:txXfrm>
    </dsp:sp>
    <dsp:sp modelId="{9544111B-FD6C-40B6-9BEA-3CE0B1D5B7D0}">
      <dsp:nvSpPr>
        <dsp:cNvPr id="0" name=""/>
        <dsp:cNvSpPr/>
      </dsp:nvSpPr>
      <dsp:spPr>
        <a:xfrm>
          <a:off x="1777119" y="3462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Social-media</a:t>
          </a:r>
        </a:p>
      </dsp:txBody>
      <dsp:txXfrm>
        <a:off x="1903848" y="130191"/>
        <a:ext cx="611903" cy="611903"/>
      </dsp:txXfrm>
    </dsp:sp>
    <dsp:sp modelId="{7298FAC9-B7C7-42D4-BE5F-5F5726F88022}">
      <dsp:nvSpPr>
        <dsp:cNvPr id="0" name=""/>
        <dsp:cNvSpPr/>
      </dsp:nvSpPr>
      <dsp:spPr>
        <a:xfrm rot="18600000">
          <a:off x="2348588" y="1433741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9142" y="1431860"/>
        <a:ext cx="39005" cy="39005"/>
      </dsp:txXfrm>
    </dsp:sp>
    <dsp:sp modelId="{391BA531-B0D5-4B36-9344-7A361663F6C3}">
      <dsp:nvSpPr>
        <dsp:cNvPr id="0" name=""/>
        <dsp:cNvSpPr/>
      </dsp:nvSpPr>
      <dsp:spPr>
        <a:xfrm>
          <a:off x="2834810" y="388429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Global News</a:t>
          </a:r>
        </a:p>
      </dsp:txBody>
      <dsp:txXfrm>
        <a:off x="2961539" y="515158"/>
        <a:ext cx="611903" cy="611903"/>
      </dsp:txXfrm>
    </dsp:sp>
    <dsp:sp modelId="{F6C9FE63-EC22-43DF-B6F5-DBA7D0C47072}">
      <dsp:nvSpPr>
        <dsp:cNvPr id="0" name=""/>
        <dsp:cNvSpPr/>
      </dsp:nvSpPr>
      <dsp:spPr>
        <a:xfrm rot="21000000">
          <a:off x="2629981" y="1921128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0535" y="1919247"/>
        <a:ext cx="39005" cy="39005"/>
      </dsp:txXfrm>
    </dsp:sp>
    <dsp:sp modelId="{79EFD956-9EB1-4466-ACD4-8456A0BCA515}">
      <dsp:nvSpPr>
        <dsp:cNvPr id="0" name=""/>
        <dsp:cNvSpPr/>
      </dsp:nvSpPr>
      <dsp:spPr>
        <a:xfrm>
          <a:off x="3397595" y="1363202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3524324" y="1489931"/>
        <a:ext cx="611903" cy="611903"/>
      </dsp:txXfrm>
    </dsp:sp>
    <dsp:sp modelId="{1D3142EA-8057-4DB0-9A4C-DA3D79562A4C}">
      <dsp:nvSpPr>
        <dsp:cNvPr id="0" name=""/>
        <dsp:cNvSpPr/>
      </dsp:nvSpPr>
      <dsp:spPr>
        <a:xfrm rot="1800000">
          <a:off x="2532254" y="2475363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2808" y="2473482"/>
        <a:ext cx="39005" cy="39005"/>
      </dsp:txXfrm>
    </dsp:sp>
    <dsp:sp modelId="{6327FD97-CEB7-4D08-9AA5-F0B0F8E227F9}">
      <dsp:nvSpPr>
        <dsp:cNvPr id="0" name=""/>
        <dsp:cNvSpPr/>
      </dsp:nvSpPr>
      <dsp:spPr>
        <a:xfrm>
          <a:off x="3202142" y="2471673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Research Articles</a:t>
          </a:r>
        </a:p>
      </dsp:txBody>
      <dsp:txXfrm>
        <a:off x="3328871" y="2598402"/>
        <a:ext cx="611903" cy="611903"/>
      </dsp:txXfrm>
    </dsp:sp>
    <dsp:sp modelId="{C9B810E8-DF17-4176-A50B-3F9658FCF20E}">
      <dsp:nvSpPr>
        <dsp:cNvPr id="0" name=""/>
        <dsp:cNvSpPr/>
      </dsp:nvSpPr>
      <dsp:spPr>
        <a:xfrm rot="4200000">
          <a:off x="2101136" y="2837115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689" y="2835234"/>
        <a:ext cx="39005" cy="39005"/>
      </dsp:txXfrm>
    </dsp:sp>
    <dsp:sp modelId="{C660ABA9-6338-4584-AA98-9896C58EB36E}">
      <dsp:nvSpPr>
        <dsp:cNvPr id="0" name=""/>
        <dsp:cNvSpPr/>
      </dsp:nvSpPr>
      <dsp:spPr>
        <a:xfrm>
          <a:off x="2339904" y="3195176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Climate</a:t>
          </a:r>
        </a:p>
      </dsp:txBody>
      <dsp:txXfrm>
        <a:off x="2466633" y="3321905"/>
        <a:ext cx="611903" cy="611903"/>
      </dsp:txXfrm>
    </dsp:sp>
    <dsp:sp modelId="{2E9AB9F8-E561-4B9F-AC38-D200E0861E0F}">
      <dsp:nvSpPr>
        <dsp:cNvPr id="0" name=""/>
        <dsp:cNvSpPr/>
      </dsp:nvSpPr>
      <dsp:spPr>
        <a:xfrm rot="6600000">
          <a:off x="1538350" y="2837115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908904" y="2835234"/>
        <a:ext cx="39005" cy="39005"/>
      </dsp:txXfrm>
    </dsp:sp>
    <dsp:sp modelId="{8BA5DF39-ECF7-412C-BA8C-A07512566A2E}">
      <dsp:nvSpPr>
        <dsp:cNvPr id="0" name=""/>
        <dsp:cNvSpPr/>
      </dsp:nvSpPr>
      <dsp:spPr>
        <a:xfrm>
          <a:off x="1214333" y="3195176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Health Facility</a:t>
          </a:r>
        </a:p>
      </dsp:txBody>
      <dsp:txXfrm>
        <a:off x="1341062" y="3321905"/>
        <a:ext cx="611903" cy="611903"/>
      </dsp:txXfrm>
    </dsp:sp>
    <dsp:sp modelId="{2EAF49AA-84DB-4C93-8047-7D86017C63CF}">
      <dsp:nvSpPr>
        <dsp:cNvPr id="0" name=""/>
        <dsp:cNvSpPr/>
      </dsp:nvSpPr>
      <dsp:spPr>
        <a:xfrm rot="9000000">
          <a:off x="1107231" y="2475363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477785" y="2473482"/>
        <a:ext cx="39005" cy="39005"/>
      </dsp:txXfrm>
    </dsp:sp>
    <dsp:sp modelId="{C71BE75C-B58E-433D-A09B-FC4916991DBA}">
      <dsp:nvSpPr>
        <dsp:cNvPr id="0" name=""/>
        <dsp:cNvSpPr/>
      </dsp:nvSpPr>
      <dsp:spPr>
        <a:xfrm>
          <a:off x="352096" y="2471673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478825" y="2598402"/>
        <a:ext cx="611903" cy="611903"/>
      </dsp:txXfrm>
    </dsp:sp>
    <dsp:sp modelId="{228176A6-4923-4F75-9262-13D40766E782}">
      <dsp:nvSpPr>
        <dsp:cNvPr id="0" name=""/>
        <dsp:cNvSpPr/>
      </dsp:nvSpPr>
      <dsp:spPr>
        <a:xfrm rot="11400000">
          <a:off x="1009505" y="1921128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380059" y="1919247"/>
        <a:ext cx="39005" cy="39005"/>
      </dsp:txXfrm>
    </dsp:sp>
    <dsp:sp modelId="{6D3EDA39-4CED-419B-A106-5E5640605AF0}">
      <dsp:nvSpPr>
        <dsp:cNvPr id="0" name=""/>
        <dsp:cNvSpPr/>
      </dsp:nvSpPr>
      <dsp:spPr>
        <a:xfrm>
          <a:off x="156643" y="1363202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/>
        </a:p>
      </dsp:txBody>
      <dsp:txXfrm>
        <a:off x="283372" y="1489931"/>
        <a:ext cx="611903" cy="611903"/>
      </dsp:txXfrm>
    </dsp:sp>
    <dsp:sp modelId="{9303B1CE-F728-4A98-9C21-882527C7F538}">
      <dsp:nvSpPr>
        <dsp:cNvPr id="0" name=""/>
        <dsp:cNvSpPr/>
      </dsp:nvSpPr>
      <dsp:spPr>
        <a:xfrm rot="13800000">
          <a:off x="1290897" y="1433741"/>
          <a:ext cx="780113" cy="35244"/>
        </a:xfrm>
        <a:custGeom>
          <a:avLst/>
          <a:gdLst/>
          <a:ahLst/>
          <a:cxnLst/>
          <a:rect l="0" t="0" r="0" b="0"/>
          <a:pathLst>
            <a:path>
              <a:moveTo>
                <a:pt x="0" y="17622"/>
              </a:moveTo>
              <a:lnTo>
                <a:pt x="780113" y="176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61451" y="1431860"/>
        <a:ext cx="39005" cy="39005"/>
      </dsp:txXfrm>
    </dsp:sp>
    <dsp:sp modelId="{2C614B1C-4A33-4F28-96B8-14BEF31F3641}">
      <dsp:nvSpPr>
        <dsp:cNvPr id="0" name=""/>
        <dsp:cNvSpPr/>
      </dsp:nvSpPr>
      <dsp:spPr>
        <a:xfrm>
          <a:off x="719428" y="388429"/>
          <a:ext cx="865361" cy="86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COVID-19 Cases</a:t>
          </a:r>
        </a:p>
      </dsp:txBody>
      <dsp:txXfrm>
        <a:off x="846157" y="515158"/>
        <a:ext cx="611903" cy="611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66EF-4CF7-4149-967F-900F76A6D38A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2BE0C-61E2-4B91-96D3-C40B06568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8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VPN/Dataverse API….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2BE0C-61E2-4B91-96D3-C40B06568D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4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VPN/Dataverse API….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2BE0C-61E2-4B91-96D3-C40B06568D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8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just" fontAlgn="base">
              <a:lnSpc>
                <a:spcPct val="12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Data are scattered at many sources</a:t>
            </a:r>
          </a:p>
          <a:p>
            <a:pPr marL="742950" lvl="1" indent="-285750" algn="just" fontAlgn="base">
              <a:lnSpc>
                <a:spcPct val="12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Data are not comparable, lack of standard for interoperability</a:t>
            </a:r>
          </a:p>
          <a:p>
            <a:pPr marL="742950" lvl="1" indent="-285750" algn="just" fontAlgn="base">
              <a:lnSpc>
                <a:spcPct val="12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Data are not permanent, may be available for a short time only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2BE0C-61E2-4B91-96D3-C40B06568D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7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: rich spatial variables for geographic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2BE0C-61E2-4B91-96D3-C40B06568D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65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CGA maintains something we call the </a:t>
            </a:r>
            <a:r>
              <a:rPr lang="en-US" dirty="0" err="1"/>
              <a:t>Geotweet</a:t>
            </a:r>
            <a:r>
              <a:rPr lang="en-US" dirty="0"/>
              <a:t> Archive, a dataset of georeferenced tweets going back to 2010.  A characteristic of this dataset, useful for COVID-19 research, is every record has a precise geographic and temporal tag, making it useful when a better understanding of human sentiment as it changes across time and geographic space is needed. </a:t>
            </a:r>
          </a:p>
          <a:p>
            <a:endParaRPr lang="en-US" dirty="0"/>
          </a:p>
          <a:p>
            <a:r>
              <a:rPr lang="en-US" dirty="0"/>
              <a:t>The data is stored on Harvard’s Cannon computation cluster with easy access to scalable processing using a wide range of data science applications including on the GIS side, </a:t>
            </a:r>
            <a:r>
              <a:rPr lang="en-US" dirty="0" err="1"/>
              <a:t>OmniSci</a:t>
            </a:r>
            <a:r>
              <a:rPr lang="en-US" dirty="0"/>
              <a:t>, </a:t>
            </a:r>
            <a:r>
              <a:rPr lang="en-US" dirty="0" err="1"/>
              <a:t>GeoPandas</a:t>
            </a:r>
            <a:r>
              <a:rPr lang="en-US" dirty="0"/>
              <a:t>, and </a:t>
            </a:r>
            <a:r>
              <a:rPr lang="en-US" dirty="0" err="1"/>
              <a:t>PostGIS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(if you cut second slide)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Discussions are underway to make the Archive more directly accessible from Dataverse.  There will be more on this by Ben Lewis in the geospatial breakout room.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116F8-50CD-4EF4-9D87-18DBEBEE3D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"/>
            <a:ext cx="8458200" cy="1066799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1524000"/>
            <a:ext cx="6019800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5FA1-38ED-4943-9B39-AC4515126A01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5AD00A9-FFB9-4F37-9569-CD87C71315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0800" y="152400"/>
            <a:ext cx="914400" cy="91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>
            <a:lvl1pPr algn="r">
              <a:defRPr sz="360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95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yriad Pro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5FA1-38ED-4943-9B39-AC4515126A01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200342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8D42A-946A-4E61-B3B6-1A7B892D9D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2" descr="Center for Geographic Analysis (CGA) - Harvard University Digital  Scholarship Support Group">
            <a:extLst>
              <a:ext uri="{FF2B5EF4-FFF2-40B4-BE49-F238E27FC236}">
                <a16:creationId xmlns:a16="http://schemas.microsoft.com/office/drawing/2014/main" id="{0CB11CF0-1895-40CB-B71B-8F2EA7888D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6871"/>
            <a:ext cx="926607" cy="9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5FA1-38ED-4943-9B39-AC4515126A01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8D42A-946A-4E61-B3B6-1A7B892D9D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7910/DVN/KPI7WW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doi.org/10.7910/DVN/5B8YM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7910/DVN/HIDLTK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scarteslabs/DL-COVID-19" TargetMode="External"/><Relationship Id="rId3" Type="http://schemas.openxmlformats.org/officeDocument/2006/relationships/hyperlink" Target="https://doi.org/10.7910/DVN/1CLYWS" TargetMode="External"/><Relationship Id="rId7" Type="http://schemas.openxmlformats.org/officeDocument/2006/relationships/hyperlink" Target="https://doi.org/10.7910/DVN/PFLAH4" TargetMode="External"/><Relationship Id="rId2" Type="http://schemas.openxmlformats.org/officeDocument/2006/relationships/hyperlink" Target="https://www.google.com/covid19/mobil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itdata.org/" TargetMode="External"/><Relationship Id="rId5" Type="http://schemas.openxmlformats.org/officeDocument/2006/relationships/hyperlink" Target="https://doi.org/10.7910/DVN/E9EIB6" TargetMode="External"/><Relationship Id="rId4" Type="http://schemas.openxmlformats.org/officeDocument/2006/relationships/hyperlink" Target="https://www.apple.com/covid19/mobility" TargetMode="External"/><Relationship Id="rId9" Type="http://schemas.openxmlformats.org/officeDocument/2006/relationships/hyperlink" Target="https://doi.org/10.7910/DVN/W2FT3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i.org/10.7910/DVN/KRSGT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7910/DVN/3NCMB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i.org/10.7910/DVN/BZ7FP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verse/covid19?q=%22Replication+Data%22&amp;types=datase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hyperlink" Target="https://dataverse.harvard.edu/dataverse/covid19?q=%22Replication+Data%22&amp;types=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doi.org/10.7910/DVN/J0PG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verse/covid19" TargetMode="External"/><Relationship Id="rId2" Type="http://schemas.openxmlformats.org/officeDocument/2006/relationships/hyperlink" Target="http://chinadatalab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dataverse.harvard.edu/dataverse/covid1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iq.harvard.edu/chinadatalab/about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sf.gov/pubs/2020/nsf20052/nsf20052.js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7910/DVN/MHL8JC" TargetMode="External"/><Relationship Id="rId3" Type="http://schemas.openxmlformats.org/officeDocument/2006/relationships/hyperlink" Target="https://doi.org/10.7910/DVN/HIDLTK" TargetMode="External"/><Relationship Id="rId7" Type="http://schemas.openxmlformats.org/officeDocument/2006/relationships/hyperlink" Target="https://doi.org/10.7910/DVN/OAM2JK" TargetMode="External"/><Relationship Id="rId2" Type="http://schemas.openxmlformats.org/officeDocument/2006/relationships/hyperlink" Target="https://doi.org/10.7910/DVN/L20L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7910/DVN/KRSGT3" TargetMode="External"/><Relationship Id="rId5" Type="http://schemas.openxmlformats.org/officeDocument/2006/relationships/hyperlink" Target="https://doi.org/10.7910/DVN/FAEZIO" TargetMode="External"/><Relationship Id="rId4" Type="http://schemas.openxmlformats.org/officeDocument/2006/relationships/hyperlink" Target="https://doi.org/10.7910/DVN/MR5IJN" TargetMode="External"/><Relationship Id="rId9" Type="http://schemas.openxmlformats.org/officeDocument/2006/relationships/hyperlink" Target="https://doi.org/10.7910/DVN/XETL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subTitle" idx="1"/>
          </p:nvPr>
        </p:nvSpPr>
        <p:spPr>
          <a:xfrm>
            <a:off x="914400" y="4419600"/>
            <a:ext cx="6629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Tao Hu, Postdoc Fellow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Center for Geographic Analysis (CGA)</a:t>
            </a:r>
          </a:p>
          <a:p>
            <a:pPr marL="0" lvl="0" indent="0" algn="ct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  <a:sym typeface="Calibri"/>
              </a:rPr>
              <a:t>1/17/2021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304800" y="1981200"/>
            <a:ext cx="8077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Overview of the COVID-19 Datasets on</a:t>
            </a:r>
            <a:br>
              <a:rPr lang="en-US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Harvard Dataverse</a:t>
            </a:r>
            <a:endParaRPr sz="4400" dirty="0"/>
          </a:p>
        </p:txBody>
      </p:sp>
      <p:pic>
        <p:nvPicPr>
          <p:cNvPr id="5" name="Picture 2" descr="Center for Geographic Analysis (CGA) - Harvard University Digital  Scholarship Support Group">
            <a:extLst>
              <a:ext uri="{FF2B5EF4-FFF2-40B4-BE49-F238E27FC236}">
                <a16:creationId xmlns:a16="http://schemas.microsoft.com/office/drawing/2014/main" id="{1389FE11-C860-4B39-A0EA-DDA9340BC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0154"/>
            <a:ext cx="926607" cy="90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COVID-19 Data Access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4308A8-1347-4249-BFD4-90BFB010DA7E}"/>
              </a:ext>
            </a:extLst>
          </p:cNvPr>
          <p:cNvSpPr txBox="1"/>
          <p:nvPr/>
        </p:nvSpPr>
        <p:spPr>
          <a:xfrm>
            <a:off x="674331" y="5983627"/>
            <a:ext cx="786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Over </a:t>
            </a:r>
            <a:r>
              <a:rPr lang="en-US" sz="2000" b="1" i="1" dirty="0">
                <a:latin typeface="Myriad Pro"/>
              </a:rPr>
              <a:t>370,000</a:t>
            </a:r>
            <a:r>
              <a:rPr lang="en-US" sz="2000" dirty="0">
                <a:latin typeface="Myriad Pro"/>
              </a:rPr>
              <a:t> accumulated download times as of January 18, 2021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4CA2BD-28E9-4893-BF4C-CD6F4338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97695"/>
            <a:ext cx="2447619" cy="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123900-D203-4403-9C0B-47E2F726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38930"/>
            <a:ext cx="2304762" cy="3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3A6C74-280B-4EA1-8108-A9087C99D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824788"/>
            <a:ext cx="1990476" cy="371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80520-4E75-4774-B68C-7C787FCA2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31" y="1797695"/>
            <a:ext cx="2106387" cy="430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ECF194-B19A-48E2-BE8F-9442B7483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794078"/>
            <a:ext cx="1828800" cy="385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7D24B3-C76F-4CE7-A6E2-02D077B5A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807974"/>
            <a:ext cx="1665025" cy="371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1D702-ECAB-48BC-87C2-6EEA04042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1" y="1802315"/>
            <a:ext cx="1875457" cy="3827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03A0EB-8F27-4BCF-9B0B-9BD9D123B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975" y="2300639"/>
            <a:ext cx="8690425" cy="36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10374CC-3781-4FEF-8BF2-2B277948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7315200" cy="3099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COVID-19 Data Access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9D4973-972A-4EDA-866E-DACACBED944E}"/>
              </a:ext>
            </a:extLst>
          </p:cNvPr>
          <p:cNvSpPr txBox="1"/>
          <p:nvPr/>
        </p:nvSpPr>
        <p:spPr>
          <a:xfrm>
            <a:off x="152400" y="4692758"/>
            <a:ext cx="335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"/>
              </a:rPr>
              <a:t>Over </a:t>
            </a:r>
            <a:r>
              <a:rPr lang="en-US" sz="2000" b="1" i="1" dirty="0">
                <a:latin typeface="Myriad Pro"/>
              </a:rPr>
              <a:t>150</a:t>
            </a:r>
            <a:r>
              <a:rPr lang="en-US" sz="2000" dirty="0">
                <a:latin typeface="Myriad Pro"/>
              </a:rPr>
              <a:t> countries have accessed our COVID-19 data sources as of January 18, 2021</a:t>
            </a:r>
          </a:p>
        </p:txBody>
      </p:sp>
      <p:sp>
        <p:nvSpPr>
          <p:cNvPr id="3" name="Rectangle 2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6207BF4-E386-485C-BD8C-4E785E8FA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15" y="3993358"/>
            <a:ext cx="5580178" cy="28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3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COVID-19 Cases in the 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C2BB1-A7EF-4F17-9153-6ABA195B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2971147" cy="17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7CD2583-0E94-4BF4-BBC2-48B83017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12" y="1495423"/>
            <a:ext cx="2868083" cy="18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CBSA WallMap Sep2018.pdf">
            <a:extLst>
              <a:ext uri="{FF2B5EF4-FFF2-40B4-BE49-F238E27FC236}">
                <a16:creationId xmlns:a16="http://schemas.microsoft.com/office/drawing/2014/main" id="{6DDBEB5F-70AD-4E03-8F78-A70CC8618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9" y="4057452"/>
            <a:ext cx="2868083" cy="18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208DC-E75A-4994-8C6B-384AFDD29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454" y="4160134"/>
            <a:ext cx="3256341" cy="1867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5C28EC-CF52-4833-AE3E-EF56460C4064}"/>
              </a:ext>
            </a:extLst>
          </p:cNvPr>
          <p:cNvSpPr txBox="1"/>
          <p:nvPr/>
        </p:nvSpPr>
        <p:spPr>
          <a:xfrm>
            <a:off x="1385196" y="5733455"/>
            <a:ext cx="21339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Myriad Pro"/>
              </a:rPr>
              <a:t>Metropolitan Areas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3C367-25E9-48C3-A68B-8237E4D4D376}"/>
              </a:ext>
            </a:extLst>
          </p:cNvPr>
          <p:cNvSpPr txBox="1"/>
          <p:nvPr/>
        </p:nvSpPr>
        <p:spPr>
          <a:xfrm>
            <a:off x="1409209" y="2937207"/>
            <a:ext cx="21339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Myriad Pro"/>
              </a:rPr>
              <a:t>States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57187-1507-4BEE-945F-894DD8164C19}"/>
              </a:ext>
            </a:extLst>
          </p:cNvPr>
          <p:cNvSpPr txBox="1"/>
          <p:nvPr/>
        </p:nvSpPr>
        <p:spPr>
          <a:xfrm>
            <a:off x="5368102" y="2937207"/>
            <a:ext cx="213392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Myriad Pro"/>
              </a:rPr>
              <a:t>Counties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CD4FE2-CDCE-4F6C-BA54-D1F2B2BEC3DD}"/>
              </a:ext>
            </a:extLst>
          </p:cNvPr>
          <p:cNvSpPr txBox="1"/>
          <p:nvPr/>
        </p:nvSpPr>
        <p:spPr>
          <a:xfrm>
            <a:off x="5316497" y="5745545"/>
            <a:ext cx="252276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Myriad Pro"/>
              </a:rPr>
              <a:t>Congressional Districts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CF992-1793-4BDC-ACE1-030A78BE8B26}"/>
              </a:ext>
            </a:extLst>
          </p:cNvPr>
          <p:cNvSpPr txBox="1"/>
          <p:nvPr/>
        </p:nvSpPr>
        <p:spPr>
          <a:xfrm>
            <a:off x="152400" y="3369196"/>
            <a:ext cx="430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Source</a:t>
            </a:r>
            <a:r>
              <a:rPr lang="en-US" dirty="0">
                <a:latin typeface="Myriad Pro"/>
              </a:rPr>
              <a:t>: John Hopkins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DOI</a:t>
            </a:r>
            <a:r>
              <a:rPr lang="en-US" dirty="0">
                <a:latin typeface="Myriad Pro"/>
              </a:rPr>
              <a:t>: </a:t>
            </a:r>
            <a:r>
              <a:rPr lang="en-US" sz="1600" b="0" i="0" u="sng" dirty="0">
                <a:solidFill>
                  <a:srgbClr val="23527C"/>
                </a:solidFill>
                <a:effectLst/>
                <a:latin typeface="Helvetica Neue"/>
                <a:hlinkClick r:id="rId6"/>
              </a:rPr>
              <a:t>https://doi.org/10.7910/DVN/HIDLTK</a:t>
            </a:r>
            <a:endParaRPr lang="en-US" dirty="0">
              <a:latin typeface="Myriad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440A0-F6F1-44A0-913F-4C3DBC3B8230}"/>
              </a:ext>
            </a:extLst>
          </p:cNvPr>
          <p:cNvSpPr txBox="1"/>
          <p:nvPr/>
        </p:nvSpPr>
        <p:spPr>
          <a:xfrm>
            <a:off x="4684844" y="3360710"/>
            <a:ext cx="430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Source</a:t>
            </a:r>
            <a:r>
              <a:rPr lang="en-US" dirty="0">
                <a:latin typeface="Myriad Pro"/>
              </a:rPr>
              <a:t>: </a:t>
            </a:r>
            <a:r>
              <a:rPr lang="en-US" dirty="0" err="1">
                <a:latin typeface="Myriad Pro"/>
              </a:rPr>
              <a:t>USAFacts</a:t>
            </a:r>
            <a:endParaRPr lang="en-US" dirty="0"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DOI</a:t>
            </a:r>
            <a:r>
              <a:rPr lang="en-US" dirty="0">
                <a:latin typeface="Myriad Pro"/>
              </a:rPr>
              <a:t>: </a:t>
            </a:r>
            <a:r>
              <a:rPr lang="en-US" sz="1600" b="0" i="0" u="sng" dirty="0">
                <a:solidFill>
                  <a:srgbClr val="23527C"/>
                </a:solidFill>
                <a:effectLst/>
                <a:latin typeface="Helvetica Neue"/>
                <a:hlinkClick r:id="rId6"/>
              </a:rPr>
              <a:t>https://doi.org/10.7910/DVN/HIDLTK</a:t>
            </a:r>
            <a:endParaRPr lang="en-US" dirty="0">
              <a:latin typeface="Myriad Pr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39F12-C681-4F0B-8F7F-003EFF00C245}"/>
              </a:ext>
            </a:extLst>
          </p:cNvPr>
          <p:cNvSpPr/>
          <p:nvPr/>
        </p:nvSpPr>
        <p:spPr>
          <a:xfrm>
            <a:off x="6625014" y="6266578"/>
            <a:ext cx="2518985" cy="573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76F90B-A48C-4E5A-A934-7237958070BE}"/>
              </a:ext>
            </a:extLst>
          </p:cNvPr>
          <p:cNvSpPr txBox="1"/>
          <p:nvPr/>
        </p:nvSpPr>
        <p:spPr>
          <a:xfrm>
            <a:off x="152400" y="6165444"/>
            <a:ext cx="4379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yriad Pro"/>
              </a:rPr>
              <a:t>Aggregated from county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DOI</a:t>
            </a:r>
            <a:r>
              <a:rPr lang="en-US" dirty="0">
                <a:latin typeface="Myriad Pro"/>
              </a:rPr>
              <a:t>: </a:t>
            </a:r>
            <a:r>
              <a:rPr lang="en-US" sz="1600" b="0" i="0" u="sng" dirty="0">
                <a:solidFill>
                  <a:srgbClr val="23527C"/>
                </a:solidFill>
                <a:effectLst/>
                <a:latin typeface="Helvetica Neue"/>
                <a:hlinkClick r:id="rId7"/>
              </a:rPr>
              <a:t>https://doi.org/10.7910/DVN/5B8YM8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7A63E3-81BB-4023-933B-6053C35C439B}"/>
              </a:ext>
            </a:extLst>
          </p:cNvPr>
          <p:cNvSpPr txBox="1"/>
          <p:nvPr/>
        </p:nvSpPr>
        <p:spPr>
          <a:xfrm>
            <a:off x="4650010" y="6165444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yriad Pro"/>
              </a:rPr>
              <a:t>Census track data + C</a:t>
            </a:r>
            <a:r>
              <a:rPr lang="en-US" altLang="zh-CN" dirty="0">
                <a:latin typeface="Myriad Pro"/>
              </a:rPr>
              <a:t>ounty cases</a:t>
            </a:r>
            <a:endParaRPr lang="en-US" dirty="0"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yriad Pro"/>
              </a:rPr>
              <a:t>DOI</a:t>
            </a:r>
            <a:r>
              <a:rPr lang="en-US" dirty="0">
                <a:latin typeface="Myriad Pro"/>
              </a:rPr>
              <a:t>: </a:t>
            </a:r>
            <a:r>
              <a:rPr lang="en-US" sz="1600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8"/>
              </a:rPr>
              <a:t>https://doi.org/10.7910/DVN/KPI7WW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41906-C7FB-4304-853C-3C2B59A93548}"/>
              </a:ext>
            </a:extLst>
          </p:cNvPr>
          <p:cNvSpPr txBox="1"/>
          <p:nvPr/>
        </p:nvSpPr>
        <p:spPr>
          <a:xfrm>
            <a:off x="7543800" y="5204512"/>
            <a:ext cx="177901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Helvetica Neue"/>
              </a:rPr>
              <a:t>Provided by Subramanian, S.V., School of Public Health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0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COVID-19 Cases in the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63475-88D9-4B0C-8A89-B36C47A0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0989"/>
            <a:ext cx="7647619" cy="14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83366-7C46-465F-8CA3-34CC0693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25" y="3428999"/>
            <a:ext cx="9144000" cy="1854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85A12-84DB-4A15-A56C-E95107216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" y="2739188"/>
            <a:ext cx="9128910" cy="6898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3F96EA-3A39-4AAF-9860-73A5B7B3E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2" y="5302592"/>
            <a:ext cx="9144000" cy="13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A343901-7CA1-41AB-9D12-5FA2AA275738}"/>
              </a:ext>
            </a:extLst>
          </p:cNvPr>
          <p:cNvSpPr/>
          <p:nvPr/>
        </p:nvSpPr>
        <p:spPr>
          <a:xfrm>
            <a:off x="6324600" y="6362700"/>
            <a:ext cx="280202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Myriad Pro"/>
              </a:rPr>
              <a:t>Human Mobility Datasets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D95FA5-FABC-4199-A858-F6DACA8DC304}"/>
              </a:ext>
            </a:extLst>
          </p:cNvPr>
          <p:cNvSpPr txBox="1"/>
          <p:nvPr/>
        </p:nvSpPr>
        <p:spPr>
          <a:xfrm>
            <a:off x="152399" y="1543903"/>
            <a:ext cx="41148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Myriad Pro"/>
              </a:rPr>
              <a:t>Google Community Mobility Report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5F67D4-25CF-488D-A304-AE2146164782}"/>
              </a:ext>
            </a:extLst>
          </p:cNvPr>
          <p:cNvSpPr txBox="1"/>
          <p:nvPr/>
        </p:nvSpPr>
        <p:spPr>
          <a:xfrm>
            <a:off x="4800599" y="1543903"/>
            <a:ext cx="41148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Myriad Pro"/>
              </a:rPr>
              <a:t>Apple Mobility Trends Report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19042E-EDAC-4B5D-BEA3-A6BD6F7A009E}"/>
              </a:ext>
            </a:extLst>
          </p:cNvPr>
          <p:cNvSpPr txBox="1"/>
          <p:nvPr/>
        </p:nvSpPr>
        <p:spPr>
          <a:xfrm>
            <a:off x="123730" y="4135059"/>
            <a:ext cx="41148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yriad Pro"/>
              </a:rPr>
              <a:t>Foursquare Mobility R</a:t>
            </a:r>
            <a:r>
              <a:rPr lang="en-US" altLang="zh-CN" b="1" dirty="0">
                <a:solidFill>
                  <a:schemeClr val="bg1"/>
                </a:solidFill>
                <a:latin typeface="Myriad Pro"/>
              </a:rPr>
              <a:t>eports</a:t>
            </a:r>
            <a:endParaRPr lang="en-US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8FE28B-00FF-4A42-A697-DD4F93FBC83F}"/>
              </a:ext>
            </a:extLst>
          </p:cNvPr>
          <p:cNvSpPr txBox="1"/>
          <p:nvPr/>
        </p:nvSpPr>
        <p:spPr>
          <a:xfrm>
            <a:off x="4793077" y="4135059"/>
            <a:ext cx="41148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yriad Pro"/>
              </a:rPr>
              <a:t>Descartes Lab Mobility Data</a:t>
            </a: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0ABA580E-DA47-4889-A8E6-40CDBE794D7C}"/>
              </a:ext>
            </a:extLst>
          </p:cNvPr>
          <p:cNvSpPr txBox="1"/>
          <p:nvPr/>
        </p:nvSpPr>
        <p:spPr>
          <a:xfrm>
            <a:off x="100148" y="2001103"/>
            <a:ext cx="4471852" cy="154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Source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Myriad Pro"/>
                <a:ea typeface="等线" panose="02010600030101010101" pitchFamily="2" charset="-122"/>
                <a:cs typeface="Calibri" panose="020F0502020204030204" pitchFamily="34" charset="0"/>
                <a:hlinkClick r:id="rId2"/>
              </a:rPr>
              <a:t>https://www.google.com/covid19/mobility/</a:t>
            </a:r>
            <a:endParaRPr lang="en-US" sz="1600" dirty="0">
              <a:effectLst/>
              <a:latin typeface="Myriad Pro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tabular/pdf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Admin Level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country, state, and county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sz="1600" b="0" i="0" u="none" strike="noStrike" dirty="0">
                <a:solidFill>
                  <a:srgbClr val="337AB7"/>
                </a:solidFill>
                <a:effectLst/>
                <a:latin typeface="Myriad Pro"/>
                <a:hlinkClick r:id="rId3"/>
              </a:rPr>
              <a:t>https://doi.org/10.7910/DVN/1CLYWS</a:t>
            </a:r>
            <a:endParaRPr lang="en-US" altLang="zh-CN" sz="1600" dirty="0">
              <a:latin typeface="Myriad Pro"/>
              <a:ea typeface="微软雅黑" panose="020B0503020204020204" pitchFamily="34" charset="-122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275ED4C1-4A80-4205-8D3D-2F4905A19108}"/>
              </a:ext>
            </a:extLst>
          </p:cNvPr>
          <p:cNvSpPr txBox="1"/>
          <p:nvPr/>
        </p:nvSpPr>
        <p:spPr>
          <a:xfrm>
            <a:off x="4781006" y="2001103"/>
            <a:ext cx="4362994" cy="154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Source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Myriad Pro"/>
                <a:ea typeface="等线" panose="02010600030101010101" pitchFamily="2" charset="-122"/>
                <a:cs typeface="Calibri" panose="020F0502020204030204" pitchFamily="34" charset="0"/>
                <a:hlinkClick r:id="rId4"/>
              </a:rPr>
              <a:t>https://www.apple.com/covid19/mobility</a:t>
            </a:r>
            <a:endParaRPr lang="en-US" altLang="zh-CN" sz="1600" dirty="0">
              <a:latin typeface="Myriad Pro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tabular/pdf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Admin Level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country, state, and city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sz="1600" b="0" i="0" u="sng" dirty="0">
                <a:solidFill>
                  <a:srgbClr val="23527C"/>
                </a:solidFill>
                <a:effectLst/>
                <a:latin typeface="Myriad Pro"/>
                <a:hlinkClick r:id="rId5"/>
              </a:rPr>
              <a:t>https://doi.org/10.7910/DVN/E9EIB6</a:t>
            </a:r>
            <a:endParaRPr lang="en-US" altLang="zh-CN" sz="1600" dirty="0">
              <a:latin typeface="Myriad Pro"/>
              <a:ea typeface="微软雅黑" panose="020B0503020204020204" pitchFamily="34" charset="-122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06D08A4B-3AE5-4D95-A9C7-D0049BDB939B}"/>
              </a:ext>
            </a:extLst>
          </p:cNvPr>
          <p:cNvSpPr txBox="1"/>
          <p:nvPr/>
        </p:nvSpPr>
        <p:spPr>
          <a:xfrm>
            <a:off x="138065" y="4648200"/>
            <a:ext cx="4362995" cy="124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Source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Myriad Pro"/>
                <a:ea typeface="等线" panose="02010600030101010101" pitchFamily="2" charset="-122"/>
                <a:cs typeface="Calibri" panose="020F0502020204030204" pitchFamily="34" charset="0"/>
                <a:hlinkClick r:id="rId6"/>
              </a:rPr>
              <a:t>https://visitdata.org</a:t>
            </a:r>
            <a:r>
              <a:rPr lang="en-US" altLang="zh-CN" sz="1600" dirty="0">
                <a:latin typeface="Myriad Pro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tabular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Admin Level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state, and county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sz="1600" b="0" i="0" u="sng" dirty="0">
                <a:solidFill>
                  <a:srgbClr val="23527C"/>
                </a:solidFill>
                <a:effectLst/>
                <a:latin typeface="Myriad Pro"/>
                <a:hlinkClick r:id="rId7"/>
              </a:rPr>
              <a:t>https://doi.org/10.7910/DVN/PFLAH4</a:t>
            </a:r>
            <a:endParaRPr lang="en-US" altLang="zh-CN" sz="1600" dirty="0">
              <a:latin typeface="Myriad Pro"/>
              <a:ea typeface="微软雅黑" panose="020B0503020204020204" pitchFamily="34" charset="-122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D5DDA225-896E-4148-B18E-D7DC1F221220}"/>
              </a:ext>
            </a:extLst>
          </p:cNvPr>
          <p:cNvSpPr txBox="1"/>
          <p:nvPr/>
        </p:nvSpPr>
        <p:spPr>
          <a:xfrm>
            <a:off x="4763631" y="4505134"/>
            <a:ext cx="4362995" cy="18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Source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  <a:hlinkClick r:id="rId8"/>
              </a:rPr>
              <a:t>https://github.com/descarteslabs/DL-COVID-19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sz="1600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tabular/pdf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Admin Level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state, county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  <a:hlinkClick r:id="rId9"/>
              </a:rPr>
              <a:t>https://doi.org/10.7910/DVN/W2FT3K</a:t>
            </a:r>
            <a:r>
              <a:rPr lang="en-US" altLang="zh-CN" sz="1600" dirty="0">
                <a:latin typeface="Myriad Pro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505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Myriad Pro"/>
              </a:rPr>
              <a:t>Health Facilities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3B35-A318-4E13-BD6D-46C27D512102}"/>
              </a:ext>
            </a:extLst>
          </p:cNvPr>
          <p:cNvSpPr txBox="1"/>
          <p:nvPr/>
        </p:nvSpPr>
        <p:spPr>
          <a:xfrm>
            <a:off x="228600" y="1370737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Provider: 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China Data 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Data Source</a:t>
            </a:r>
            <a:r>
              <a:rPr lang="zh-CN" altLang="en-US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dirty="0">
                <a:latin typeface="Myriad Pro"/>
                <a:ea typeface="微软雅黑" panose="020B0503020204020204" pitchFamily="34" charset="-122"/>
              </a:rPr>
              <a:t>Homeland Infrastructure Foundation</a:t>
            </a:r>
            <a:endParaRPr lang="en-US" altLang="zh-CN" dirty="0">
              <a:latin typeface="Myriad Pro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table (csv)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Myriad Pro"/>
                <a:hlinkClick r:id="rId2"/>
              </a:rPr>
              <a:t>https://doi.org/10.7910/DVN/KRSGT3</a:t>
            </a:r>
            <a:endParaRPr lang="en-US" b="0" i="0" u="none" strike="noStrike" dirty="0">
              <a:solidFill>
                <a:srgbClr val="337AB7"/>
              </a:solidFill>
              <a:effectLst/>
              <a:latin typeface="Myriad Pr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Last Update</a:t>
            </a:r>
            <a:r>
              <a:rPr lang="en-US" altLang="zh-CN" dirty="0">
                <a:solidFill>
                  <a:srgbClr val="337AB7"/>
                </a:solidFill>
                <a:latin typeface="Myriad Pro"/>
                <a:ea typeface="微软雅黑" panose="020B0503020204020204" pitchFamily="34" charset="-122"/>
              </a:rPr>
              <a:t>: </a:t>
            </a:r>
            <a:r>
              <a:rPr lang="en-US" altLang="zh-CN" sz="1800" b="1" dirty="0">
                <a:latin typeface="+mj-lt"/>
                <a:ea typeface="微软雅黑" panose="020B0503020204020204" pitchFamily="34" charset="-122"/>
              </a:rPr>
              <a:t>December 23, 2020</a:t>
            </a:r>
            <a:endParaRPr lang="en-US" altLang="zh-CN" dirty="0">
              <a:latin typeface="Myriad Pro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464EA-B5A3-4CFB-A87E-C4F495CB5FFD}"/>
              </a:ext>
            </a:extLst>
          </p:cNvPr>
          <p:cNvSpPr txBox="1"/>
          <p:nvPr/>
        </p:nvSpPr>
        <p:spPr>
          <a:xfrm>
            <a:off x="76200" y="2971800"/>
            <a:ext cx="41781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+mj-lt"/>
              </a:rPr>
              <a:t>The facilities include </a:t>
            </a:r>
            <a:r>
              <a:rPr lang="en-US" sz="2000" b="1" dirty="0">
                <a:solidFill>
                  <a:srgbClr val="333333"/>
                </a:solidFill>
                <a:latin typeface="+mj-lt"/>
              </a:rPr>
              <a:t>hospitals</a:t>
            </a:r>
            <a:r>
              <a:rPr lang="en-US" sz="2000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rgbClr val="333333"/>
                </a:solidFill>
                <a:latin typeface="+mj-lt"/>
              </a:rPr>
              <a:t>medical centers</a:t>
            </a:r>
            <a:r>
              <a:rPr lang="en-US" sz="2000" dirty="0">
                <a:solidFill>
                  <a:srgbClr val="333333"/>
                </a:solidFill>
                <a:latin typeface="+mj-lt"/>
              </a:rPr>
              <a:t>, federally qualified </a:t>
            </a:r>
            <a:r>
              <a:rPr lang="en-US" sz="2000" b="1" dirty="0">
                <a:solidFill>
                  <a:srgbClr val="333333"/>
                </a:solidFill>
                <a:latin typeface="+mj-lt"/>
              </a:rPr>
              <a:t>health centers</a:t>
            </a:r>
            <a:r>
              <a:rPr lang="en-US" sz="2000" dirty="0">
                <a:solidFill>
                  <a:srgbClr val="333333"/>
                </a:solidFill>
                <a:latin typeface="+mj-lt"/>
              </a:rPr>
              <a:t>, home </a:t>
            </a:r>
            <a:r>
              <a:rPr lang="en-US" sz="2000" b="1" dirty="0">
                <a:solidFill>
                  <a:srgbClr val="333333"/>
                </a:solidFill>
                <a:latin typeface="+mj-lt"/>
              </a:rPr>
              <a:t>health services </a:t>
            </a:r>
            <a:r>
              <a:rPr lang="en-US" sz="2000" dirty="0">
                <a:solidFill>
                  <a:srgbClr val="333333"/>
                </a:solidFill>
                <a:latin typeface="+mj-lt"/>
              </a:rPr>
              <a:t>and </a:t>
            </a:r>
            <a:r>
              <a:rPr lang="en-US" sz="2000" b="1" dirty="0">
                <a:solidFill>
                  <a:srgbClr val="333333"/>
                </a:solidFill>
                <a:latin typeface="+mj-lt"/>
              </a:rPr>
              <a:t>nursing homes</a:t>
            </a:r>
            <a:r>
              <a:rPr lang="en-US" sz="2000" dirty="0">
                <a:solidFill>
                  <a:srgbClr val="333333"/>
                </a:solidFill>
                <a:latin typeface="+mj-lt"/>
              </a:rPr>
              <a:t>. 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Hospitals have been categorized into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children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chronic disease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critical access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general acute care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long term care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military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psychiatric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rehabilitation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special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, and </a:t>
            </a:r>
            <a:r>
              <a:rPr lang="en-US" sz="2000" b="1" i="0" dirty="0">
                <a:solidFill>
                  <a:srgbClr val="4C4C4C"/>
                </a:solidFill>
                <a:effectLst/>
                <a:latin typeface="Avenir Next"/>
              </a:rPr>
              <a:t>women</a:t>
            </a:r>
            <a:r>
              <a:rPr lang="en-US" sz="2000" b="0" i="0" dirty="0">
                <a:solidFill>
                  <a:srgbClr val="4C4C4C"/>
                </a:solidFill>
                <a:effectLst/>
                <a:latin typeface="Avenir Next"/>
              </a:rPr>
              <a:t> based on the range of the available values from the various sources after removing similarities.</a:t>
            </a:r>
            <a:endParaRPr lang="en-US" sz="2000" dirty="0">
              <a:solidFill>
                <a:srgbClr val="333333"/>
              </a:solidFill>
              <a:latin typeface="+mj-lt"/>
            </a:endParaRPr>
          </a:p>
        </p:txBody>
      </p:sp>
      <p:pic>
        <p:nvPicPr>
          <p:cNvPr id="8194" name="Picture 2" descr="US Department of Health &amp; Human Services Healthcare Facilities - popup and screen capture - 800x400">
            <a:extLst>
              <a:ext uri="{FF2B5EF4-FFF2-40B4-BE49-F238E27FC236}">
                <a16:creationId xmlns:a16="http://schemas.microsoft.com/office/drawing/2014/main" id="{6F935A2C-028F-4364-884B-4A715742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10" y="3200400"/>
            <a:ext cx="5109090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88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144F-704E-4E42-929E-AF78F65D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04C00-29EC-4DC7-ABC9-E6332672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99" y="3733800"/>
            <a:ext cx="4953000" cy="3429000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Extends from 2010 to the present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All records geotagged by GPS or user-designated place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Estimated size 10 billion records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Updated daily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Stored on Harvard FASRC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4DE93-A4D9-4756-AC58-4932340AAE5B}"/>
              </a:ext>
            </a:extLst>
          </p:cNvPr>
          <p:cNvSpPr txBox="1"/>
          <p:nvPr/>
        </p:nvSpPr>
        <p:spPr>
          <a:xfrm>
            <a:off x="-8299" y="1510095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Geotweet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 Archive v2.0: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A global social media record with high granularity for geography and time.</a:t>
            </a:r>
            <a:endParaRPr lang="en-US" sz="2100" dirty="0">
              <a:latin typeface="Myriad Pro"/>
            </a:endParaRPr>
          </a:p>
        </p:txBody>
      </p:sp>
      <p:pic>
        <p:nvPicPr>
          <p:cNvPr id="6" name="Google Shape;168;p28">
            <a:extLst>
              <a:ext uri="{FF2B5EF4-FFF2-40B4-BE49-F238E27FC236}">
                <a16:creationId xmlns:a16="http://schemas.microsoft.com/office/drawing/2014/main" id="{1BA8DE74-16E8-4DB9-B1B8-3DF3AA5051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3519912"/>
            <a:ext cx="4114800" cy="28857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63EBD-6A42-4795-B906-33DB0482086F}"/>
              </a:ext>
            </a:extLst>
          </p:cNvPr>
          <p:cNvSpPr txBox="1"/>
          <p:nvPr/>
        </p:nvSpPr>
        <p:spPr>
          <a:xfrm>
            <a:off x="457200" y="224666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Provider: 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The Center for Geographic Analysis (CGA)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Data Source</a:t>
            </a:r>
            <a:r>
              <a:rPr lang="zh-CN" altLang="en-US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Twitter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Format</a:t>
            </a:r>
            <a:r>
              <a:rPr lang="zh-CN" altLang="en-US" b="1" dirty="0">
                <a:latin typeface="Myriad Pro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table (csv)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b="1" dirty="0">
                <a:latin typeface="Myriad Pro"/>
                <a:ea typeface="微软雅黑" panose="020B0503020204020204" pitchFamily="34" charset="-122"/>
              </a:rPr>
              <a:t>DOI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:  </a:t>
            </a:r>
            <a:r>
              <a:rPr lang="en-US" altLang="zh-CN" dirty="0">
                <a:latin typeface="Myriad Pro"/>
                <a:ea typeface="微软雅黑" panose="020B0503020204020204" pitchFamily="34" charset="-122"/>
                <a:hlinkClick r:id="rId4"/>
              </a:rPr>
              <a:t>https://doi.org/10.7910/DVN/3NCMB6</a:t>
            </a:r>
            <a:r>
              <a:rPr lang="en-US" altLang="zh-CN" dirty="0">
                <a:latin typeface="Myriad Pro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06871-A813-499E-8D4A-8EB517667339}"/>
              </a:ext>
            </a:extLst>
          </p:cNvPr>
          <p:cNvSpPr txBox="1"/>
          <p:nvPr/>
        </p:nvSpPr>
        <p:spPr>
          <a:xfrm>
            <a:off x="4982230" y="6445698"/>
            <a:ext cx="375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Geotweets</a:t>
            </a:r>
            <a:r>
              <a:rPr lang="en-US" sz="1600" dirty="0"/>
              <a:t> Data Visualization with </a:t>
            </a:r>
            <a:r>
              <a:rPr lang="en-US" sz="1600" dirty="0" err="1"/>
              <a:t>Omnisci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286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Reproduction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12562-AF42-4FA3-9312-B0BB51CDA265}"/>
              </a:ext>
            </a:extLst>
          </p:cNvPr>
          <p:cNvSpPr txBox="1"/>
          <p:nvPr/>
        </p:nvSpPr>
        <p:spPr>
          <a:xfrm>
            <a:off x="457200" y="1438870"/>
            <a:ext cx="769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National and Subnational Estimates of the </a:t>
            </a:r>
            <a:r>
              <a:rPr lang="en-US" sz="2000" b="1" i="0" dirty="0" err="1">
                <a:solidFill>
                  <a:srgbClr val="333333"/>
                </a:solidFill>
                <a:effectLst/>
                <a:latin typeface="+mj-lt"/>
              </a:rPr>
              <a:t>Covid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 19 Reproduction Number (R) for the United States of America Based on Test Results</a:t>
            </a:r>
            <a:endParaRPr lang="en-US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99D17-E97F-4843-A2D5-1299D4C292A6}"/>
              </a:ext>
            </a:extLst>
          </p:cNvPr>
          <p:cNvSpPr txBox="1"/>
          <p:nvPr/>
        </p:nvSpPr>
        <p:spPr>
          <a:xfrm>
            <a:off x="457200" y="2177352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Provider: </a:t>
            </a:r>
            <a:r>
              <a:rPr lang="en-US" sz="2000" dirty="0">
                <a:latin typeface="+mj-lt"/>
                <a:ea typeface="微软雅黑" panose="020B0503020204020204" pitchFamily="34" charset="-122"/>
              </a:rPr>
              <a:t>Centre for Mathematical Modeling of Infections Diseases</a:t>
            </a:r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Format</a:t>
            </a:r>
            <a:r>
              <a:rPr lang="zh-CN" altLang="en-US" sz="2000" b="1" dirty="0">
                <a:latin typeface="+mj-lt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table (csv)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DOI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: </a:t>
            </a:r>
            <a:r>
              <a:rPr lang="en-US" sz="2000" b="0" i="0" u="none" strike="noStrike" dirty="0">
                <a:solidFill>
                  <a:srgbClr val="337AB7"/>
                </a:solidFill>
                <a:effectLst/>
                <a:latin typeface="+mj-lt"/>
                <a:hlinkClick r:id="rId2"/>
              </a:rPr>
              <a:t>https://doi.org/10.7910/DVN/BZ7FPH</a:t>
            </a:r>
            <a:endParaRPr lang="en-US" sz="2000" b="0" i="0" u="none" strike="noStrike" dirty="0">
              <a:solidFill>
                <a:srgbClr val="337AB7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Last Update</a:t>
            </a:r>
            <a:r>
              <a:rPr lang="zh-CN" altLang="en-US" sz="2000" b="1" dirty="0">
                <a:latin typeface="+mj-lt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Jan 15, 2021</a:t>
            </a:r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821D4-4A0D-4B9D-A43F-D8547BAF0EAF}"/>
              </a:ext>
            </a:extLst>
          </p:cNvPr>
          <p:cNvSpPr txBox="1"/>
          <p:nvPr/>
        </p:nvSpPr>
        <p:spPr>
          <a:xfrm>
            <a:off x="171261" y="3588168"/>
            <a:ext cx="5257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Identifying changes in the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reproduction number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,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rate of spread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, and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doubling time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during the course of the COVID-19 outbreak whilst accounting for potential biases due to delays in case reporting both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+mj-lt"/>
              </a:rPr>
              <a:t>nationally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 and </a:t>
            </a:r>
            <a:r>
              <a:rPr lang="en-US" sz="2000" b="1" i="0" dirty="0" err="1">
                <a:solidFill>
                  <a:srgbClr val="333333"/>
                </a:solidFill>
                <a:effectLst/>
                <a:latin typeface="+mj-lt"/>
              </a:rPr>
              <a:t>subnationally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+mj-lt"/>
              </a:rPr>
              <a:t> in the United States of America. These results are impacted by changes in testing effort, increases and decreases in testing effort will increase and decrease reproduction number estimates respectively.</a:t>
            </a:r>
            <a:endParaRPr lang="en-US" sz="200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533315-179E-427F-A97F-32095069A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81108"/>
            <a:ext cx="3429000" cy="35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ovid-rt logo">
            <a:extLst>
              <a:ext uri="{FF2B5EF4-FFF2-40B4-BE49-F238E27FC236}">
                <a16:creationId xmlns:a16="http://schemas.microsoft.com/office/drawing/2014/main" id="{5FE5C39F-F65E-481B-BB0B-9BE9921C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58" y="1583782"/>
            <a:ext cx="125730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4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for Publication Replication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B076A-9504-424B-AF34-751CFDF5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61850"/>
            <a:ext cx="2819400" cy="622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24A0FE-1803-4012-B6E5-67EE2EADEE67}"/>
              </a:ext>
            </a:extLst>
          </p:cNvPr>
          <p:cNvSpPr txBox="1"/>
          <p:nvPr/>
        </p:nvSpPr>
        <p:spPr>
          <a:xfrm>
            <a:off x="1066800" y="1342251"/>
            <a:ext cx="281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"Replication Data"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B5F2D7-21CF-4246-8C44-EAF4BEB27EA5}"/>
              </a:ext>
            </a:extLst>
          </p:cNvPr>
          <p:cNvSpPr/>
          <p:nvPr/>
        </p:nvSpPr>
        <p:spPr>
          <a:xfrm>
            <a:off x="3810000" y="1461700"/>
            <a:ext cx="762000" cy="22276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E41D9-146F-4E54-8D88-4033BA352A16}"/>
              </a:ext>
            </a:extLst>
          </p:cNvPr>
          <p:cNvSpPr txBox="1"/>
          <p:nvPr/>
        </p:nvSpPr>
        <p:spPr>
          <a:xfrm>
            <a:off x="48567" y="1803915"/>
            <a:ext cx="909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https://dataverse.harvard.edu/dataverse/covid19?q=%22Replication+Data%22&amp;types=datasets</a:t>
            </a:r>
            <a:r>
              <a:rPr lang="en-US" dirty="0"/>
              <a:t> </a:t>
            </a:r>
          </a:p>
        </p:txBody>
      </p:sp>
      <p:pic>
        <p:nvPicPr>
          <p:cNvPr id="2053" name="Picture 2052">
            <a:extLst>
              <a:ext uri="{FF2B5EF4-FFF2-40B4-BE49-F238E27FC236}">
                <a16:creationId xmlns:a16="http://schemas.microsoft.com/office/drawing/2014/main" id="{E62BD49B-DBF1-4F63-B64F-95C48BDE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04" y="2173247"/>
            <a:ext cx="7292683" cy="45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7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for Publication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E41D9-146F-4E54-8D88-4033BA352A16}"/>
              </a:ext>
            </a:extLst>
          </p:cNvPr>
          <p:cNvSpPr txBox="1"/>
          <p:nvPr/>
        </p:nvSpPr>
        <p:spPr>
          <a:xfrm>
            <a:off x="65660" y="1517638"/>
            <a:ext cx="9095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https://dataverse.harvard.edu/dataverse/covid19?q=%22Replication+Data%22&amp;types=datasets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F5B4A-326C-4004-BECF-4A75F3F3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34" y="2514599"/>
            <a:ext cx="3491741" cy="28953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CAC13F-9292-4837-8256-0158D1BEB9E7}"/>
              </a:ext>
            </a:extLst>
          </p:cNvPr>
          <p:cNvSpPr txBox="1"/>
          <p:nvPr/>
        </p:nvSpPr>
        <p:spPr>
          <a:xfrm>
            <a:off x="762000" y="5867400"/>
            <a:ext cx="762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Kenwick, Michael; Beth Simmons, 2020, "Replication Data for: Pandemic Response as Border Politics",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4"/>
              </a:rPr>
              <a:t>https://doi.org/10.7910/DVN/J0PGNY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, Harvard Dataverse, V1, UNF:6:c9PM5yolQ20XYZCw/GWf5w== [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fileUNF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]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0B345E-B656-4734-83AE-DE9F0251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07" y="2201850"/>
            <a:ext cx="4720812" cy="1474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39EB46-2FF1-4494-B117-B0E55672C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10" y="3794653"/>
            <a:ext cx="4823998" cy="836594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BDFC69DC-8D2F-4E87-8D6F-A55BACB76DC3}"/>
              </a:ext>
            </a:extLst>
          </p:cNvPr>
          <p:cNvSpPr/>
          <p:nvPr/>
        </p:nvSpPr>
        <p:spPr>
          <a:xfrm>
            <a:off x="405607" y="2355961"/>
            <a:ext cx="228600" cy="1143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DF8B49-FEAC-48FA-8690-89AAF36BCBB6}"/>
              </a:ext>
            </a:extLst>
          </p:cNvPr>
          <p:cNvSpPr txBox="1"/>
          <p:nvPr/>
        </p:nvSpPr>
        <p:spPr>
          <a:xfrm rot="16200000">
            <a:off x="-102428" y="2737242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altLang="zh-CN" b="1" dirty="0">
                <a:solidFill>
                  <a:srgbClr val="FF0000"/>
                </a:solidFill>
              </a:rPr>
              <a:t>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2F0980-058E-46A3-9E91-AA0763B64D4B}"/>
              </a:ext>
            </a:extLst>
          </p:cNvPr>
          <p:cNvSpPr txBox="1"/>
          <p:nvPr/>
        </p:nvSpPr>
        <p:spPr>
          <a:xfrm rot="16200000">
            <a:off x="-203748" y="3909491"/>
            <a:ext cx="83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Code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DDF7A3E2-9DDD-47F4-BDE4-F96A3F4FA443}"/>
              </a:ext>
            </a:extLst>
          </p:cNvPr>
          <p:cNvSpPr/>
          <p:nvPr/>
        </p:nvSpPr>
        <p:spPr>
          <a:xfrm>
            <a:off x="433535" y="3962294"/>
            <a:ext cx="188675" cy="381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9B862B-594D-4D3E-A3D9-F678AA90D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07" y="4705061"/>
            <a:ext cx="3361905" cy="704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ACD2D2-3BE0-4844-BA1C-28883C64495E}"/>
              </a:ext>
            </a:extLst>
          </p:cNvPr>
          <p:cNvSpPr txBox="1"/>
          <p:nvPr/>
        </p:nvSpPr>
        <p:spPr>
          <a:xfrm rot="16200000">
            <a:off x="-167972" y="4881832"/>
            <a:ext cx="8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Result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C2E8F5F-26AD-4D78-8AB8-25051FF739AD}"/>
              </a:ext>
            </a:extLst>
          </p:cNvPr>
          <p:cNvSpPr/>
          <p:nvPr/>
        </p:nvSpPr>
        <p:spPr>
          <a:xfrm>
            <a:off x="458092" y="4871498"/>
            <a:ext cx="188675" cy="381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nternational Organization">
            <a:extLst>
              <a:ext uri="{FF2B5EF4-FFF2-40B4-BE49-F238E27FC236}">
                <a16:creationId xmlns:a16="http://schemas.microsoft.com/office/drawing/2014/main" id="{5CC6BF2C-2FE6-4105-A2E4-340D72CD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76" y="2091083"/>
            <a:ext cx="777073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FE3ADE-CAB0-44CF-A996-49D1D5A62BEF}"/>
              </a:ext>
            </a:extLst>
          </p:cNvPr>
          <p:cNvSpPr txBox="1"/>
          <p:nvPr/>
        </p:nvSpPr>
        <p:spPr>
          <a:xfrm>
            <a:off x="6324600" y="2235598"/>
            <a:ext cx="158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Publication</a:t>
            </a:r>
          </a:p>
        </p:txBody>
      </p:sp>
    </p:spTree>
    <p:extLst>
      <p:ext uri="{BB962C8B-B14F-4D97-AF65-F5344CB8AC3E}">
        <p14:creationId xmlns:p14="http://schemas.microsoft.com/office/powerpoint/2010/main" val="10084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2286-1A17-4107-8D60-9D749D9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/>
          <a:p>
            <a:r>
              <a:rPr lang="en-US" dirty="0"/>
              <a:t>Dataverse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F490C-EA04-454C-BACB-50547E63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86" y="1187071"/>
            <a:ext cx="6561627" cy="5357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C73860-A345-461C-8898-DFE53AE96972}"/>
              </a:ext>
            </a:extLst>
          </p:cNvPr>
          <p:cNvSpPr txBox="1"/>
          <p:nvPr/>
        </p:nvSpPr>
        <p:spPr>
          <a:xfrm>
            <a:off x="2971800" y="6404306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Source: https://dataverse.org</a:t>
            </a:r>
          </a:p>
        </p:txBody>
      </p:sp>
    </p:spTree>
    <p:extLst>
      <p:ext uri="{BB962C8B-B14F-4D97-AF65-F5344CB8AC3E}">
        <p14:creationId xmlns:p14="http://schemas.microsoft.com/office/powerpoint/2010/main" val="405985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744223-C4FD-4278-9BB6-A075B7D5AE7E}"/>
              </a:ext>
            </a:extLst>
          </p:cNvPr>
          <p:cNvGrpSpPr/>
          <p:nvPr/>
        </p:nvGrpSpPr>
        <p:grpSpPr>
          <a:xfrm>
            <a:off x="1524000" y="5029200"/>
            <a:ext cx="5728063" cy="1350410"/>
            <a:chOff x="1090266" y="2086555"/>
            <a:chExt cx="9861177" cy="18005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3CD0335-25A5-4772-9F2F-A5C824175BFD}"/>
                </a:ext>
              </a:extLst>
            </p:cNvPr>
            <p:cNvSpPr/>
            <p:nvPr/>
          </p:nvSpPr>
          <p:spPr>
            <a:xfrm>
              <a:off x="1090266" y="2655995"/>
              <a:ext cx="9861177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rgbClr val="C00000"/>
                  </a:solidFill>
                  <a:cs typeface="Times New Roman" panose="02020603050405020304" pitchFamily="18" charset="0"/>
                  <a:hlinkClick r:id="rId2"/>
                </a:rPr>
                <a:t>http://chinadatalab.net</a:t>
              </a:r>
              <a:endParaRPr lang="en-US" altLang="zh-CN" sz="2700" b="1" dirty="0">
                <a:solidFill>
                  <a:srgbClr val="C00000"/>
                </a:solidFill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700" b="1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A3BFD7-335D-44CB-AD29-A9ACE9D1E9F9}"/>
                </a:ext>
              </a:extLst>
            </p:cNvPr>
            <p:cNvSpPr/>
            <p:nvPr/>
          </p:nvSpPr>
          <p:spPr>
            <a:xfrm>
              <a:off x="1090266" y="2086555"/>
              <a:ext cx="986117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rgbClr val="C00000"/>
                  </a:solidFill>
                  <a:cs typeface="Times New Roman" panose="02020603050405020304" pitchFamily="18" charset="0"/>
                </a:rPr>
                <a:t>Resources for Coronavirus Study</a:t>
              </a:r>
            </a:p>
          </p:txBody>
        </p:sp>
      </p:grpSp>
      <p:sp>
        <p:nvSpPr>
          <p:cNvPr id="11" name="标题 2">
            <a:extLst>
              <a:ext uri="{FF2B5EF4-FFF2-40B4-BE49-F238E27FC236}">
                <a16:creationId xmlns:a16="http://schemas.microsoft.com/office/drawing/2014/main" id="{096875C6-919D-4237-B5FA-C5B712615D91}"/>
              </a:ext>
            </a:extLst>
          </p:cNvPr>
          <p:cNvSpPr txBox="1">
            <a:spLocks/>
          </p:cNvSpPr>
          <p:nvPr/>
        </p:nvSpPr>
        <p:spPr>
          <a:xfrm>
            <a:off x="2438400" y="2041329"/>
            <a:ext cx="4114800" cy="7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THANK YOU</a:t>
            </a:r>
            <a:r>
              <a:rPr lang="zh-CN" altLang="en-US" sz="4800" dirty="0"/>
              <a:t>！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D1022-B7C5-4225-85ED-F420A6782C26}"/>
              </a:ext>
            </a:extLst>
          </p:cNvPr>
          <p:cNvSpPr txBox="1"/>
          <p:nvPr/>
        </p:nvSpPr>
        <p:spPr>
          <a:xfrm>
            <a:off x="470263" y="4053914"/>
            <a:ext cx="73914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hlinkClick r:id="rId3"/>
              </a:rPr>
              <a:t>https://dataverse.harvard.edu/dataverse/covid19</a:t>
            </a:r>
            <a:r>
              <a:rPr lang="en-US" sz="2700" b="1" dirty="0"/>
              <a:t> </a:t>
            </a: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432A3776-D7AB-4827-85C9-792E3FD14571}"/>
              </a:ext>
            </a:extLst>
          </p:cNvPr>
          <p:cNvSpPr/>
          <p:nvPr/>
        </p:nvSpPr>
        <p:spPr>
          <a:xfrm>
            <a:off x="470263" y="3552625"/>
            <a:ext cx="7391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700" b="1">
                <a:solidFill>
                  <a:srgbClr val="C00000"/>
                </a:solidFill>
                <a:cs typeface="Times New Roman" panose="02020603050405020304" pitchFamily="18" charset="0"/>
              </a:rPr>
              <a:t>COVID19 Data Collection on Harvard Dataverse</a:t>
            </a:r>
            <a:endParaRPr lang="en-US" altLang="zh-CN" sz="27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3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35C2-D872-4A0A-A664-9DC8CBDB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/>
          <a:p>
            <a:r>
              <a:rPr lang="en-US" dirty="0"/>
              <a:t>Harvard Dataverse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95C19-6F1B-4986-BF43-2C734F75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5640"/>
            <a:ext cx="7924800" cy="5482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6AB260-1C49-4867-A56F-13B18A1811C5}"/>
              </a:ext>
            </a:extLst>
          </p:cNvPr>
          <p:cNvSpPr/>
          <p:nvPr/>
        </p:nvSpPr>
        <p:spPr>
          <a:xfrm>
            <a:off x="609600" y="3962400"/>
            <a:ext cx="7620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FFD4-9184-4D75-A38B-2310C4E84565}"/>
              </a:ext>
            </a:extLst>
          </p:cNvPr>
          <p:cNvSpPr txBox="1"/>
          <p:nvPr/>
        </p:nvSpPr>
        <p:spPr>
          <a:xfrm>
            <a:off x="2667000" y="1006308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https://dataverse.harvard.edu</a:t>
            </a:r>
          </a:p>
        </p:txBody>
      </p:sp>
    </p:spTree>
    <p:extLst>
      <p:ext uri="{BB962C8B-B14F-4D97-AF65-F5344CB8AC3E}">
        <p14:creationId xmlns:p14="http://schemas.microsoft.com/office/powerpoint/2010/main" val="7639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D52FD0-E796-4D9A-BD4C-6AE2CE0C1FF9}"/>
              </a:ext>
            </a:extLst>
          </p:cNvPr>
          <p:cNvSpPr/>
          <p:nvPr/>
        </p:nvSpPr>
        <p:spPr>
          <a:xfrm>
            <a:off x="1447800" y="1339188"/>
            <a:ext cx="5791200" cy="14371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52286-1A17-4107-8D60-9D749D93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/>
          <a:p>
            <a:r>
              <a:rPr lang="en-US" dirty="0"/>
              <a:t>COVID-19 Data Collection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D5D07B-00EB-4357-8B22-6F5C8ECA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29" y="3017302"/>
            <a:ext cx="3086454" cy="3378961"/>
          </a:xfrm>
          <a:prstGeom prst="rect">
            <a:avLst/>
          </a:prstGeom>
        </p:spPr>
      </p:pic>
      <p:pic>
        <p:nvPicPr>
          <p:cNvPr id="7170" name="Picture 2" descr="COVID-19 Data Collection logo">
            <a:extLst>
              <a:ext uri="{FF2B5EF4-FFF2-40B4-BE49-F238E27FC236}">
                <a16:creationId xmlns:a16="http://schemas.microsoft.com/office/drawing/2014/main" id="{3F239505-4BE4-42AE-97D0-B21086FC3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71" y="1428185"/>
            <a:ext cx="802429" cy="8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5CB8D8-6F14-4A0B-B06A-BF81A683F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546167"/>
            <a:ext cx="2801022" cy="4949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E588D6-78FB-43D5-97F3-FBC877955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698" y="2270765"/>
            <a:ext cx="1840502" cy="4315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C60A40-FFC1-42A4-B46B-9A51A11B8814}"/>
              </a:ext>
            </a:extLst>
          </p:cNvPr>
          <p:cNvSpPr txBox="1"/>
          <p:nvPr/>
        </p:nvSpPr>
        <p:spPr>
          <a:xfrm>
            <a:off x="1833552" y="6488668"/>
            <a:ext cx="494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https://dataverse.harvard.edu/dataverse/covid19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09498-E879-4DD5-9341-49FF1DD1E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7" y="2971306"/>
            <a:ext cx="2904444" cy="3009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C8EDF-28D1-45B7-B9A9-F2F6692E7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4475" y="2976389"/>
            <a:ext cx="2873039" cy="3534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DF4C9F-3C00-43FF-A06E-7C4FD1841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2050" y="2262349"/>
            <a:ext cx="1686961" cy="421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F94EB6-0517-4115-AC26-43C334F03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4591" y="2282056"/>
            <a:ext cx="1682581" cy="4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4CBB-F1A5-469E-B749-956874AE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39AF4-0A5D-4DB5-9684-398D592D173D}"/>
              </a:ext>
            </a:extLst>
          </p:cNvPr>
          <p:cNvSpPr txBox="1"/>
          <p:nvPr/>
        </p:nvSpPr>
        <p:spPr>
          <a:xfrm>
            <a:off x="381000" y="1676400"/>
            <a:ext cx="8229600" cy="156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Nocturno"/>
              </a:rPr>
              <a:t>China Data Lab: </a:t>
            </a:r>
            <a:r>
              <a:rPr lang="en-US" sz="2200" dirty="0">
                <a:solidFill>
                  <a:srgbClr val="000000"/>
                </a:solidFill>
                <a:latin typeface="Nocturno"/>
                <a:hlinkClick r:id="rId3"/>
              </a:rPr>
              <a:t>NSF Industry-University Cooperative Research Centers (I/UCRC) Program</a:t>
            </a:r>
            <a:r>
              <a:rPr lang="en-US" sz="2200" dirty="0">
                <a:solidFill>
                  <a:srgbClr val="000000"/>
                </a:solidFill>
                <a:latin typeface="Nocturno"/>
              </a:rPr>
              <a:t> (Harvard)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Nocturno"/>
              </a:rPr>
              <a:t>NSF’s </a:t>
            </a:r>
            <a:r>
              <a:rPr lang="en-US" sz="2200" dirty="0">
                <a:solidFill>
                  <a:srgbClr val="000000"/>
                </a:solidFill>
                <a:latin typeface="Nocturno"/>
                <a:hlinkClick r:id="rId4"/>
              </a:rPr>
              <a:t>Rapid Response Research (RAPID) </a:t>
            </a:r>
            <a:r>
              <a:rPr lang="en-US" sz="2200" dirty="0">
                <a:solidFill>
                  <a:srgbClr val="000000"/>
                </a:solidFill>
                <a:latin typeface="Nocturno"/>
              </a:rPr>
              <a:t>Program (Harvard </a:t>
            </a:r>
            <a:r>
              <a:rPr lang="en-US" altLang="zh-CN" sz="2200" dirty="0">
                <a:solidFill>
                  <a:srgbClr val="000000"/>
                </a:solidFill>
                <a:latin typeface="Nocturno"/>
              </a:rPr>
              <a:t>+ GMU)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C11B25F-0735-4E5D-A629-F5765B8E5024}"/>
              </a:ext>
            </a:extLst>
          </p:cNvPr>
          <p:cNvSpPr/>
          <p:nvPr/>
        </p:nvSpPr>
        <p:spPr>
          <a:xfrm>
            <a:off x="353840" y="3750543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Integrat</a:t>
            </a:r>
            <a:r>
              <a:rPr lang="en-US" altLang="zh-CN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ing</a:t>
            </a: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 data from different sources </a:t>
            </a:r>
          </a:p>
          <a:p>
            <a:pPr marL="742950" marR="0" lvl="1" indent="-285750" algn="just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Standardizing different data units and formats</a:t>
            </a:r>
          </a:p>
          <a:p>
            <a:pPr marL="742950" marR="0" lvl="1" indent="-285750" algn="just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Matching data with geographic entities for spatial analysis</a:t>
            </a:r>
          </a:p>
          <a:p>
            <a:pPr marL="742950" marR="0" lvl="1" indent="-285750" algn="just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Publishing data in permanent collections</a:t>
            </a:r>
          </a:p>
          <a:p>
            <a:pPr marL="742950" marR="0" lvl="1" indent="-285750" algn="just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latin typeface="Myriad Pro"/>
                <a:cs typeface="Times New Roman" panose="02020603050405020304" pitchFamily="18" charset="0"/>
              </a:rPr>
              <a:t>Supporting collaborative research on COVID-19 studies</a:t>
            </a:r>
          </a:p>
        </p:txBody>
      </p:sp>
    </p:spTree>
    <p:extLst>
      <p:ext uri="{BB962C8B-B14F-4D97-AF65-F5344CB8AC3E}">
        <p14:creationId xmlns:p14="http://schemas.microsoft.com/office/powerpoint/2010/main" val="6822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Integration with </a:t>
            </a:r>
            <a:r>
              <a:rPr lang="en-US" sz="3200" dirty="0" err="1"/>
              <a:t>Basemap</a:t>
            </a:r>
            <a:endParaRPr lang="en-US" sz="32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351511-98A1-4FEC-AC5D-F172153FADF1}"/>
              </a:ext>
            </a:extLst>
          </p:cNvPr>
          <p:cNvGrpSpPr/>
          <p:nvPr/>
        </p:nvGrpSpPr>
        <p:grpSpPr>
          <a:xfrm>
            <a:off x="0" y="2531996"/>
            <a:ext cx="4723664" cy="4064000"/>
            <a:chOff x="152400" y="1600200"/>
            <a:chExt cx="4723664" cy="4064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6FC3B44-051B-42A4-BA42-6DA6A8C6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2514600"/>
              <a:ext cx="4723664" cy="2743200"/>
            </a:xfrm>
            <a:prstGeom prst="rect">
              <a:avLst/>
            </a:prstGeom>
          </p:spPr>
        </p:pic>
        <p:graphicFrame>
          <p:nvGraphicFramePr>
            <p:cNvPr id="3" name="图示 2">
              <a:extLst>
                <a:ext uri="{FF2B5EF4-FFF2-40B4-BE49-F238E27FC236}">
                  <a16:creationId xmlns:a16="http://schemas.microsoft.com/office/drawing/2014/main" id="{1B45FAFE-6B60-4D18-9597-D354BBFA36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0371491"/>
                </p:ext>
              </p:extLst>
            </p:nvPr>
          </p:nvGraphicFramePr>
          <p:xfrm>
            <a:off x="304432" y="1600200"/>
            <a:ext cx="44196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2B2043-2878-447D-B580-F7BF49AC6945}"/>
                </a:ext>
              </a:extLst>
            </p:cNvPr>
            <p:cNvSpPr/>
            <p:nvPr/>
          </p:nvSpPr>
          <p:spPr>
            <a:xfrm>
              <a:off x="457200" y="3124200"/>
              <a:ext cx="914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</a:rPr>
                <a:t>Policy &amp; Regulation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50DD45-8A26-4F4D-BE58-C555E0EBF947}"/>
                </a:ext>
              </a:extLst>
            </p:cNvPr>
            <p:cNvSpPr/>
            <p:nvPr/>
          </p:nvSpPr>
          <p:spPr>
            <a:xfrm>
              <a:off x="609600" y="4262735"/>
              <a:ext cx="914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Social-economics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24BB718-DA0D-49DF-9359-CB5FB70EB989}"/>
                </a:ext>
              </a:extLst>
            </p:cNvPr>
            <p:cNvSpPr/>
            <p:nvPr/>
          </p:nvSpPr>
          <p:spPr>
            <a:xfrm>
              <a:off x="3716044" y="3132337"/>
              <a:ext cx="855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Human Mobility</a:t>
              </a:r>
            </a:p>
          </p:txBody>
        </p:sp>
      </p:grpSp>
      <p:pic>
        <p:nvPicPr>
          <p:cNvPr id="19" name="Picture 16">
            <a:extLst>
              <a:ext uri="{FF2B5EF4-FFF2-40B4-BE49-F238E27FC236}">
                <a16:creationId xmlns:a16="http://schemas.microsoft.com/office/drawing/2014/main" id="{55458312-371B-4CB6-ADE7-E4DEB3AC356A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5696" y="3429000"/>
            <a:ext cx="3997923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8B58E91-BBB4-4BB9-9F0B-7FD9D1F5A4CD}"/>
              </a:ext>
            </a:extLst>
          </p:cNvPr>
          <p:cNvSpPr/>
          <p:nvPr/>
        </p:nvSpPr>
        <p:spPr>
          <a:xfrm>
            <a:off x="5125492" y="2904793"/>
            <a:ext cx="3498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yriad Pro"/>
                <a:cs typeface="Narkisim" panose="020B0604020202020204" pitchFamily="34" charset="-79"/>
              </a:rPr>
              <a:t>Administrative Regions Mapping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56A31E63-4D70-452B-AE3B-D8BE119A6C72}"/>
              </a:ext>
            </a:extLst>
          </p:cNvPr>
          <p:cNvSpPr txBox="1"/>
          <p:nvPr/>
        </p:nvSpPr>
        <p:spPr>
          <a:xfrm>
            <a:off x="370374" y="1990130"/>
            <a:ext cx="2745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Data Spatialization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Myriad Pro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2CF0B2CB-6C0D-4605-AF2C-19D751FE975F}"/>
              </a:ext>
            </a:extLst>
          </p:cNvPr>
          <p:cNvSpPr txBox="1"/>
          <p:nvPr/>
        </p:nvSpPr>
        <p:spPr>
          <a:xfrm>
            <a:off x="370374" y="1485275"/>
            <a:ext cx="491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yriad Pro"/>
              </a:rPr>
              <a:t>Data standardization and association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12854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Framework</a:t>
            </a:r>
          </a:p>
        </p:txBody>
      </p:sp>
      <p:pic>
        <p:nvPicPr>
          <p:cNvPr id="13" name="图片 13">
            <a:extLst>
              <a:ext uri="{FF2B5EF4-FFF2-40B4-BE49-F238E27FC236}">
                <a16:creationId xmlns:a16="http://schemas.microsoft.com/office/drawing/2014/main" id="{8C7AC285-82C1-4123-AA7F-7DE7CE260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" y="1447800"/>
            <a:ext cx="891455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60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Sharing on Harvard Dataverse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A366138-1CCF-4889-9930-50FF32B6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42862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417362-CB91-4477-9B07-94CDCA901C02}"/>
              </a:ext>
            </a:extLst>
          </p:cNvPr>
          <p:cNvSpPr txBox="1"/>
          <p:nvPr/>
        </p:nvSpPr>
        <p:spPr>
          <a:xfrm>
            <a:off x="1524000" y="6285972"/>
            <a:ext cx="53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Datasets Structures of Dataverse </a:t>
            </a:r>
            <a:r>
              <a:rPr lang="en-US" sz="2000" b="1" dirty="0">
                <a:solidFill>
                  <a:srgbClr val="FF0000"/>
                </a:solidFill>
              </a:rPr>
              <a:t>China Data Lab </a:t>
            </a:r>
          </a:p>
        </p:txBody>
      </p:sp>
    </p:spTree>
    <p:extLst>
      <p:ext uri="{BB962C8B-B14F-4D97-AF65-F5344CB8AC3E}">
        <p14:creationId xmlns:p14="http://schemas.microsoft.com/office/powerpoint/2010/main" val="68507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67600" cy="838200"/>
          </a:xfrm>
        </p:spPr>
        <p:txBody>
          <a:bodyPr>
            <a:noAutofit/>
          </a:bodyPr>
          <a:lstStyle/>
          <a:p>
            <a:r>
              <a:rPr lang="en-US" sz="3200" dirty="0"/>
              <a:t>Data Publishing on Harvard Dataverse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B6380397-88D3-43B9-8FDC-D39A40891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10459"/>
              </p:ext>
            </p:extLst>
          </p:nvPr>
        </p:nvGraphicFramePr>
        <p:xfrm>
          <a:off x="76200" y="1447800"/>
          <a:ext cx="899159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55">
                  <a:extLst>
                    <a:ext uri="{9D8B030D-6E8A-4147-A177-3AD203B41FA5}">
                      <a16:colId xmlns:a16="http://schemas.microsoft.com/office/drawing/2014/main" val="612926983"/>
                    </a:ext>
                  </a:extLst>
                </a:gridCol>
                <a:gridCol w="2520797">
                  <a:extLst>
                    <a:ext uri="{9D8B030D-6E8A-4147-A177-3AD203B41FA5}">
                      <a16:colId xmlns:a16="http://schemas.microsoft.com/office/drawing/2014/main" val="916036244"/>
                    </a:ext>
                  </a:extLst>
                </a:gridCol>
                <a:gridCol w="1034431">
                  <a:extLst>
                    <a:ext uri="{9D8B030D-6E8A-4147-A177-3AD203B41FA5}">
                      <a16:colId xmlns:a16="http://schemas.microsoft.com/office/drawing/2014/main" val="167384825"/>
                    </a:ext>
                  </a:extLst>
                </a:gridCol>
                <a:gridCol w="2864580">
                  <a:extLst>
                    <a:ext uri="{9D8B030D-6E8A-4147-A177-3AD203B41FA5}">
                      <a16:colId xmlns:a16="http://schemas.microsoft.com/office/drawing/2014/main" val="2741752623"/>
                    </a:ext>
                  </a:extLst>
                </a:gridCol>
                <a:gridCol w="1234037">
                  <a:extLst>
                    <a:ext uri="{9D8B030D-6E8A-4147-A177-3AD203B41FA5}">
                      <a16:colId xmlns:a16="http://schemas.microsoft.com/office/drawing/2014/main" val="3616720186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2364869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31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World COVID-19 Daily Cases with </a:t>
                      </a:r>
                      <a:r>
                        <a:rPr lang="en-US" sz="1600" dirty="0" err="1"/>
                        <a:t>basemap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https://doi.org/10.7910/DVN/L20LOT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01/22/2020</a:t>
                      </a:r>
                    </a:p>
                  </a:txBody>
                  <a:tcPr marL="63500" marR="63500" marT="63500" marB="63500" anchor="ctr"/>
                </a:tc>
                <a:tc rowSpan="4">
                  <a:txBody>
                    <a:bodyPr/>
                    <a:lstStyle/>
                    <a:p>
                      <a:r>
                        <a:rPr lang="en-US" sz="1600" dirty="0"/>
                        <a:t>Weekly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695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 COVID-19 Daily Cases with </a:t>
                      </a:r>
                      <a:r>
                        <a:rPr lang="en-US" sz="1600" dirty="0" err="1"/>
                        <a:t>basemap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https://doi.org/10.7910/DVN/HIDLTK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01/22/2020</a:t>
                      </a:r>
                    </a:p>
                  </a:txBody>
                  <a:tcPr marL="63500" marR="63500" marT="63500" marB="63500" anchor="ctr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783674"/>
                  </a:ext>
                </a:extLst>
              </a:tr>
              <a:tr h="133952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 COVID-19 Daily Cases with </a:t>
                      </a:r>
                      <a:r>
                        <a:rPr lang="en-US" sz="1600" dirty="0" err="1"/>
                        <a:t>basemap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https://doi.org/10.7910/DVN/MR5IJN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01/14/2020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12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Human Mobility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China,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https://doi.org/10.7910/DVN/FAEZIO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01/01/2020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137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Health Facilities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US,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https://doi.org/10.7910/DVN/KRSGT3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28725"/>
                  </a:ext>
                </a:extLst>
              </a:tr>
              <a:tr h="225392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News and Policy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https://doi.org/10.7910/DVN/OAM2JK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01/01/2020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1600" dirty="0"/>
                        <a:t>Weekly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979174"/>
                  </a:ext>
                </a:extLst>
              </a:tr>
              <a:tr h="194912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Scholarly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https://doi.org/10.7910/DVN/MHL8JC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01/01/2020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9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Meteorological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https://doi.org/10.7910/DVN/XETLSS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12/01/2019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48357"/>
                  </a:ext>
                </a:extLst>
              </a:tr>
              <a:tr h="133952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Flight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CDL Cloud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12/01/2019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76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Social Media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CDL Cloud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01/01/2020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812774"/>
                  </a:ext>
                </a:extLst>
              </a:tr>
              <a:tr h="316832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CDL Cloud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01/01/2020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7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581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1285</Words>
  <Application>Microsoft Office PowerPoint</Application>
  <PresentationFormat>On-screen Show (4:3)</PresentationFormat>
  <Paragraphs>199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Avenir Next</vt:lpstr>
      <vt:lpstr>Helvetica Neue</vt:lpstr>
      <vt:lpstr>Myriad Pro</vt:lpstr>
      <vt:lpstr>Nocturno</vt:lpstr>
      <vt:lpstr>Arial</vt:lpstr>
      <vt:lpstr>Calibri</vt:lpstr>
      <vt:lpstr>Courier New</vt:lpstr>
      <vt:lpstr>Wingdings</vt:lpstr>
      <vt:lpstr>Office Theme</vt:lpstr>
      <vt:lpstr>Overview of the COVID-19 Datasets on Harvard Dataverse</vt:lpstr>
      <vt:lpstr>Dataverse Project</vt:lpstr>
      <vt:lpstr>Harvard Dataverse</vt:lpstr>
      <vt:lpstr>COVID-19 Data Collection</vt:lpstr>
      <vt:lpstr>Background</vt:lpstr>
      <vt:lpstr>Data Integration with Basemap</vt:lpstr>
      <vt:lpstr>Data Framework</vt:lpstr>
      <vt:lpstr>Data Sharing on Harvard Dataverse</vt:lpstr>
      <vt:lpstr>Data Publishing on Harvard Dataverse</vt:lpstr>
      <vt:lpstr>COVID-19 Data Access</vt:lpstr>
      <vt:lpstr>COVID-19 Data Access</vt:lpstr>
      <vt:lpstr>COVID-19 Cases in the US</vt:lpstr>
      <vt:lpstr>COVID-19 Cases in the US</vt:lpstr>
      <vt:lpstr>Human Mobility Datasets</vt:lpstr>
      <vt:lpstr>Health Facilities</vt:lpstr>
      <vt:lpstr>Social Media</vt:lpstr>
      <vt:lpstr>Reproduction Rate</vt:lpstr>
      <vt:lpstr>Data for Publication Replication</vt:lpstr>
      <vt:lpstr>Data for Publication Replication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Tao Hu</cp:lastModifiedBy>
  <cp:revision>279</cp:revision>
  <dcterms:created xsi:type="dcterms:W3CDTF">2012-08-08T16:53:22Z</dcterms:created>
  <dcterms:modified xsi:type="dcterms:W3CDTF">2021-01-19T04:28:07Z</dcterms:modified>
</cp:coreProperties>
</file>